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2"/>
  </p:notesMasterIdLst>
  <p:handoutMasterIdLst>
    <p:handoutMasterId r:id="rId43"/>
  </p:handoutMasterIdLst>
  <p:sldIdLst>
    <p:sldId id="319" r:id="rId2"/>
    <p:sldId id="320" r:id="rId3"/>
    <p:sldId id="321" r:id="rId4"/>
    <p:sldId id="322" r:id="rId5"/>
    <p:sldId id="323" r:id="rId6"/>
    <p:sldId id="324" r:id="rId7"/>
    <p:sldId id="326" r:id="rId8"/>
    <p:sldId id="327" r:id="rId9"/>
    <p:sldId id="328" r:id="rId10"/>
    <p:sldId id="329" r:id="rId11"/>
    <p:sldId id="330" r:id="rId12"/>
    <p:sldId id="362" r:id="rId13"/>
    <p:sldId id="332" r:id="rId14"/>
    <p:sldId id="333" r:id="rId15"/>
    <p:sldId id="334" r:id="rId16"/>
    <p:sldId id="335" r:id="rId17"/>
    <p:sldId id="363" r:id="rId18"/>
    <p:sldId id="336" r:id="rId19"/>
    <p:sldId id="338" r:id="rId20"/>
    <p:sldId id="339" r:id="rId21"/>
    <p:sldId id="340" r:id="rId22"/>
    <p:sldId id="341" r:id="rId23"/>
    <p:sldId id="342" r:id="rId24"/>
    <p:sldId id="343" r:id="rId25"/>
    <p:sldId id="344" r:id="rId26"/>
    <p:sldId id="345" r:id="rId27"/>
    <p:sldId id="347"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8" autoAdjust="0"/>
    <p:restoredTop sz="94352" autoAdjust="0"/>
  </p:normalViewPr>
  <p:slideViewPr>
    <p:cSldViewPr>
      <p:cViewPr varScale="1">
        <p:scale>
          <a:sx n="74" d="100"/>
          <a:sy n="74" d="100"/>
        </p:scale>
        <p:origin x="18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10/8/2018</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10/8/2018</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dirty="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2</a:t>
            </a:fld>
            <a:endParaRPr lang="en-US" altLang="en-US" dirty="0"/>
          </a:p>
        </p:txBody>
      </p:sp>
    </p:spTree>
    <p:extLst>
      <p:ext uri="{BB962C8B-B14F-4D97-AF65-F5344CB8AC3E}">
        <p14:creationId xmlns:p14="http://schemas.microsoft.com/office/powerpoint/2010/main" val="151133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4</a:t>
            </a:fld>
            <a:endParaRPr lang="en-US" altLang="en-US" dirty="0"/>
          </a:p>
        </p:txBody>
      </p:sp>
    </p:spTree>
    <p:extLst>
      <p:ext uri="{BB962C8B-B14F-4D97-AF65-F5344CB8AC3E}">
        <p14:creationId xmlns:p14="http://schemas.microsoft.com/office/powerpoint/2010/main" val="350845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517525" indent="-517525">
              <a:buClr>
                <a:srgbClr val="8A288F"/>
              </a:buClr>
              <a:buSzPct val="100000"/>
              <a:defRPr sz="2600"/>
            </a:lvl1pPr>
            <a:lvl2pPr marL="915988" indent="-452438">
              <a:buClr>
                <a:srgbClr val="8A288F"/>
              </a:buClr>
              <a:defRPr/>
            </a:lvl2pPr>
            <a:lvl3pPr marL="1377950" indent="-463550">
              <a:buClr>
                <a:srgbClr val="8A288F"/>
              </a:buClr>
              <a:buFont typeface="Wingdings" pitchFamily="2" charset="2"/>
              <a:buChar char="§"/>
              <a:defRPr sz="2200"/>
            </a:lvl3pPr>
            <a:lvl4pPr marL="1828800" indent="-457200">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Copyright" descr="Pearson: Copyright 2015, 2012, 2009"/>
          <p:cNvSpPr txBox="1">
            <a:spLocks noChangeArrowheads="1"/>
          </p:cNvSpPr>
          <p:nvPr userDrawn="1"/>
        </p:nvSpPr>
        <p:spPr bwMode="auto">
          <a:xfrm>
            <a:off x="1905000" y="6297613"/>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228600" y="1"/>
            <a:ext cx="8610600" cy="1143000"/>
          </a:xfrm>
        </p:spPr>
        <p:txBody>
          <a:bodyPr>
            <a:normAutofit/>
          </a:bodyPr>
          <a:lstStyle>
            <a:lvl1pPr algn="ctr">
              <a:defRPr sz="3600" b="0">
                <a:solidFill>
                  <a:schemeClr val="tx1"/>
                </a:solidFill>
              </a:defRPr>
            </a:lvl1pPr>
          </a:lstStyle>
          <a:p>
            <a:r>
              <a:rPr lang="en-US" dirty="0" smtClean="0"/>
              <a:t>Click to edit Master title style</a:t>
            </a:r>
            <a:endParaRPr lang="en-US" dirty="0"/>
          </a:p>
        </p:txBody>
      </p:sp>
      <p:sp>
        <p:nvSpPr>
          <p:cNvPr id="3" name="Picture Placeholder 2"/>
          <p:cNvSpPr>
            <a:spLocks noGrp="1"/>
          </p:cNvSpPr>
          <p:nvPr>
            <p:ph type="pic" sz="quarter" idx="10"/>
          </p:nvPr>
        </p:nvSpPr>
        <p:spPr>
          <a:xfrm>
            <a:off x="5410200" y="2971800"/>
            <a:ext cx="2730500" cy="2209800"/>
          </a:xfrm>
        </p:spPr>
        <p:txBody>
          <a:bodyPr rtlCol="0">
            <a:normAutofit/>
          </a:bodyPr>
          <a:lstStyle/>
          <a:p>
            <a:pPr lvl="0"/>
            <a:r>
              <a:rPr lang="en-US" noProof="0" dirty="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457200" y="1295400"/>
            <a:ext cx="8305800" cy="1600200"/>
          </a:xfrm>
        </p:spPr>
        <p:txBody>
          <a:bodyPr/>
          <a:lstStyle>
            <a:lvl1pPr marL="465138" indent="-465138">
              <a:defRPr/>
            </a:lvl1pPr>
            <a:lvl2pPr marL="914400" indent="-457200">
              <a:defRPr/>
            </a:lvl2pPr>
            <a:lvl3pPr marL="1379538" indent="-465138">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8445500" y="6477000"/>
            <a:ext cx="665163" cy="254000"/>
          </a:xfrm>
          <a:prstGeom prst="rect">
            <a:avLst/>
          </a:prstGeom>
          <a:noFill/>
        </p:spPr>
        <p:txBody>
          <a:bodyPr>
            <a:spAutoFit/>
          </a:bodyPr>
          <a:lstStyle/>
          <a:p>
            <a:pPr>
              <a:defRPr/>
            </a:pPr>
            <a:r>
              <a:rPr lang="en-US" sz="1050" dirty="0" smtClean="0">
                <a:solidFill>
                  <a:schemeClr val="bg1"/>
                </a:solidFill>
                <a:latin typeface="Verdana" panose="020B0604030504040204" pitchFamily="34" charset="0"/>
              </a:rPr>
              <a:t>6-</a:t>
            </a:r>
            <a:fld id="{7116501A-4336-4E32-8D22-FA2C2FCA40FF}"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676400" y="6329363"/>
            <a:ext cx="6272213"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8445500" y="6477000"/>
            <a:ext cx="665163" cy="254000"/>
          </a:xfrm>
          <a:prstGeom prst="rect">
            <a:avLst/>
          </a:prstGeom>
          <a:noFill/>
        </p:spPr>
        <p:txBody>
          <a:bodyPr>
            <a:spAutoFit/>
          </a:bodyPr>
          <a:lstStyle/>
          <a:p>
            <a:pPr>
              <a:defRPr/>
            </a:pPr>
            <a:r>
              <a:rPr lang="en-US" sz="1050" dirty="0" smtClean="0">
                <a:solidFill>
                  <a:schemeClr val="bg1"/>
                </a:solidFill>
                <a:latin typeface="Verdana" panose="020B0604030504040204" pitchFamily="34" charset="0"/>
              </a:rPr>
              <a:t>6-</a:t>
            </a:r>
            <a:fld id="{7116501A-4336-4E32-8D22-FA2C2FCA40FF}"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iming>
    <p:tnLst>
      <p:par>
        <p:cTn id="1" dur="indefinite" restart="never" nodeType="tmRoot"/>
      </p:par>
    </p:tnLst>
  </p:timing>
  <p:hf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1026"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 y="1498602"/>
            <a:ext cx="356996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962400" y="1779776"/>
            <a:ext cx="4953000" cy="4011424"/>
          </a:xfrm>
        </p:spPr>
        <p:txBody>
          <a:bodyPr anchor="ctr"/>
          <a:lstStyle/>
          <a:p>
            <a:pPr algn="ctr"/>
            <a:r>
              <a:rPr lang="en-US" b="1" dirty="0" smtClean="0"/>
              <a:t>Module 6</a:t>
            </a:r>
          </a:p>
          <a:p>
            <a:pPr algn="ctr"/>
            <a:r>
              <a:rPr lang="en-US" b="1" dirty="0" smtClean="0"/>
              <a:t>Computing Components</a:t>
            </a:r>
            <a:r>
              <a:rPr lang="en-US" b="1" dirty="0"/>
              <a:t>:</a:t>
            </a:r>
            <a:r>
              <a:rPr lang="en-US" sz="4000" b="1" dirty="0"/>
              <a:t/>
            </a:r>
            <a:br>
              <a:rPr lang="en-US" sz="4000" b="1" dirty="0"/>
            </a:br>
            <a:r>
              <a:rPr lang="en-US" sz="4000" dirty="0"/>
              <a:t>Processors, Memory, the </a:t>
            </a:r>
            <a:r>
              <a:rPr lang="en-US" sz="4000" dirty="0" smtClean="0"/>
              <a:t>Cloud, and </a:t>
            </a:r>
            <a:r>
              <a:rPr lang="en-US" sz="4000" dirty="0"/>
              <a:t>More</a:t>
            </a:r>
          </a:p>
        </p:txBody>
      </p:sp>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sz="quarter" idx="16"/>
          </p:nvPr>
        </p:nvSpPr>
        <p:spPr>
          <a:xfrm>
            <a:off x="1524000" y="6356450"/>
            <a:ext cx="7543800" cy="430331"/>
          </a:xfrm>
        </p:spPr>
        <p:txBody>
          <a:bodyPr/>
          <a:lstStyle/>
          <a:p>
            <a:pPr marL="0" indent="0"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36932559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Processors </a:t>
            </a:r>
            <a:r>
              <a:rPr lang="en-US" dirty="0" smtClean="0"/>
              <a:t>(4 </a:t>
            </a:r>
            <a:r>
              <a:rPr lang="en-US" dirty="0"/>
              <a:t>of 9)</a:t>
            </a:r>
          </a:p>
        </p:txBody>
      </p:sp>
      <p:sp>
        <p:nvSpPr>
          <p:cNvPr id="7" name="Content Placeholder 6"/>
          <p:cNvSpPr>
            <a:spLocks noGrp="1"/>
          </p:cNvSpPr>
          <p:nvPr>
            <p:ph sz="quarter" idx="11"/>
          </p:nvPr>
        </p:nvSpPr>
        <p:spPr>
          <a:xfrm>
            <a:off x="457200" y="1143000"/>
            <a:ext cx="8305800" cy="821155"/>
          </a:xfrm>
        </p:spPr>
        <p:txBody>
          <a:bodyPr/>
          <a:lstStyle/>
          <a:p>
            <a:r>
              <a:rPr lang="en-US" sz="2400" dirty="0"/>
              <a:t>For every instruction, a processor repeats a set of four basic operations, which comprise a machine cycle</a:t>
            </a:r>
          </a:p>
        </p:txBody>
      </p:sp>
      <p:pic>
        <p:nvPicPr>
          <p:cNvPr id="3074" name="Picture 2" descr="An illustration shows the steps involved in a machine cycle. The flowchart commences with a photo showing a Hand on a keyboard with a caption reading, “Using a calculator app, a student enters a calculation. The app sends the calculation to the computer’s memory for processing.”  This is followed by Step 1: The control unit fetches the calculation’s instructions and data from memory; A flowline reading “100 multiplied by 48 equals,” points toward the next stage reading, “Step 2: The control unit decodes the calculation’s instructions and sends the instructions and data to the ALU;” a flowline reading “100 multiplied by 48 equals,” points toward the next stage reading “Step 3: The ALU performs calculations on the data;” a flowline reading “100 multiplied by 48 equals 4800,” points toward the next stage reading “Step 4: The results of the calculation are stored in memory.” A flowline reading “4800” points toward a monitor displaying “4800” on the screen with the following caption: The results in memory appear on the screen of the mon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504" y="2057400"/>
            <a:ext cx="5100992" cy="374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519169" y="5814727"/>
            <a:ext cx="8032638" cy="413022"/>
          </a:xfrm>
        </p:spPr>
        <p:txBody>
          <a:bodyPr/>
          <a:lstStyle/>
          <a:p>
            <a:r>
              <a:rPr lang="en-US" sz="2000" b="1" dirty="0"/>
              <a:t>Figure 6-5 </a:t>
            </a:r>
            <a:r>
              <a:rPr lang="en-US" sz="2000" dirty="0"/>
              <a:t>This figure shows the steps in a machine cycle</a:t>
            </a:r>
            <a:r>
              <a:rPr lang="en-US" sz="2000" dirty="0" smtClean="0"/>
              <a:t>.</a:t>
            </a:r>
            <a:endParaRPr lang="en-US" sz="2000" dirty="0"/>
          </a:p>
        </p:txBody>
      </p:sp>
    </p:spTree>
    <p:extLst>
      <p:ext uri="{BB962C8B-B14F-4D97-AF65-F5344CB8AC3E}">
        <p14:creationId xmlns:p14="http://schemas.microsoft.com/office/powerpoint/2010/main" val="341158497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Processors </a:t>
            </a:r>
            <a:r>
              <a:rPr lang="en-US" dirty="0" smtClean="0"/>
              <a:t>(5 </a:t>
            </a:r>
            <a:r>
              <a:rPr lang="en-US" dirty="0"/>
              <a:t>of 9)</a:t>
            </a:r>
          </a:p>
        </p:txBody>
      </p:sp>
      <p:sp>
        <p:nvSpPr>
          <p:cNvPr id="7" name="Content Placeholder 6"/>
          <p:cNvSpPr>
            <a:spLocks noGrp="1"/>
          </p:cNvSpPr>
          <p:nvPr>
            <p:ph idx="1"/>
          </p:nvPr>
        </p:nvSpPr>
        <p:spPr/>
        <p:txBody>
          <a:bodyPr/>
          <a:lstStyle/>
          <a:p>
            <a:pPr lvl="0"/>
            <a:r>
              <a:rPr lang="en-US" sz="2800" dirty="0"/>
              <a:t>The processor contains registers, that temporarily hold data and instructions</a:t>
            </a:r>
          </a:p>
          <a:p>
            <a:pPr lvl="0"/>
            <a:r>
              <a:rPr lang="en-US" sz="2800" dirty="0"/>
              <a:t>The </a:t>
            </a:r>
            <a:r>
              <a:rPr lang="en-US" sz="2800" b="1" dirty="0"/>
              <a:t>system clock</a:t>
            </a:r>
            <a:r>
              <a:rPr lang="en-US" sz="2800" dirty="0"/>
              <a:t> controls the timing of all computer operations</a:t>
            </a:r>
          </a:p>
          <a:p>
            <a:pPr lvl="1"/>
            <a:r>
              <a:rPr lang="en-US" dirty="0"/>
              <a:t>The pace of the system clock is called the </a:t>
            </a:r>
            <a:r>
              <a:rPr lang="en-US" b="1" dirty="0"/>
              <a:t>clock speed</a:t>
            </a:r>
            <a:r>
              <a:rPr lang="en-US" dirty="0"/>
              <a:t>, and is usually measured in </a:t>
            </a:r>
            <a:r>
              <a:rPr lang="en-US" b="1" dirty="0"/>
              <a:t>gigahertz</a:t>
            </a:r>
            <a:r>
              <a:rPr lang="en-US" dirty="0"/>
              <a:t> (</a:t>
            </a:r>
            <a:r>
              <a:rPr lang="en-US" b="1" dirty="0"/>
              <a:t>GHz</a:t>
            </a:r>
            <a:r>
              <a:rPr lang="en-US" dirty="0"/>
              <a:t>)</a:t>
            </a:r>
          </a:p>
        </p:txBody>
      </p:sp>
    </p:spTree>
    <p:extLst>
      <p:ext uri="{BB962C8B-B14F-4D97-AF65-F5344CB8AC3E}">
        <p14:creationId xmlns:p14="http://schemas.microsoft.com/office/powerpoint/2010/main" val="90105821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Processors (6 of 9)</a:t>
            </a:r>
            <a:endParaRPr lang="zh-TW" altLang="en-US" dirty="0"/>
          </a:p>
        </p:txBody>
      </p:sp>
      <p:sp>
        <p:nvSpPr>
          <p:cNvPr id="3" name="Content Placeholder 2"/>
          <p:cNvSpPr>
            <a:spLocks noGrp="1"/>
          </p:cNvSpPr>
          <p:nvPr>
            <p:ph idx="1"/>
          </p:nvPr>
        </p:nvSpPr>
        <p:spPr>
          <a:xfrm>
            <a:off x="228600" y="1295401"/>
            <a:ext cx="8763000" cy="1066800"/>
          </a:xfrm>
        </p:spPr>
        <p:txBody>
          <a:bodyPr/>
          <a:lstStyle/>
          <a:p>
            <a:r>
              <a:rPr lang="en-US" altLang="zh-TW" dirty="0"/>
              <a:t>The leading manufacturers of personal computer processor chips are </a:t>
            </a:r>
            <a:r>
              <a:rPr lang="en-US" altLang="zh-TW" b="1" dirty="0"/>
              <a:t>Intel</a:t>
            </a:r>
            <a:r>
              <a:rPr lang="en-US" altLang="zh-TW" dirty="0"/>
              <a:t> and </a:t>
            </a:r>
            <a:r>
              <a:rPr lang="en-US" altLang="zh-TW" b="1" dirty="0"/>
              <a:t>AMD</a:t>
            </a:r>
            <a:endParaRPr lang="zh-TW"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6997"/>
            <a:ext cx="3064206" cy="2829529"/>
          </a:xfrm>
          <a:prstGeom prst="rect">
            <a:avLst/>
          </a:prstGeom>
          <a:effectLst>
            <a:outerShdw blurRad="50800" dist="63500" dir="5400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104" y="2886665"/>
            <a:ext cx="2991670" cy="2523535"/>
          </a:xfrm>
          <a:prstGeom prst="rect">
            <a:avLst/>
          </a:prstGeom>
          <a:effectLst>
            <a:outerShdw blurRad="50800" dist="63500" dir="5400000" algn="t" rotWithShape="0">
              <a:prstClr val="black">
                <a:alpha val="40000"/>
              </a:prstClr>
            </a:outerShdw>
          </a:effectLst>
        </p:spPr>
      </p:pic>
    </p:spTree>
    <p:extLst>
      <p:ext uri="{BB962C8B-B14F-4D97-AF65-F5344CB8AC3E}">
        <p14:creationId xmlns:p14="http://schemas.microsoft.com/office/powerpoint/2010/main" val="336924837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Processors </a:t>
            </a:r>
            <a:r>
              <a:rPr lang="en-US" dirty="0" smtClean="0"/>
              <a:t>(7 </a:t>
            </a:r>
            <a:r>
              <a:rPr lang="en-US" dirty="0"/>
              <a:t>of 9)</a:t>
            </a:r>
          </a:p>
        </p:txBody>
      </p:sp>
      <p:sp>
        <p:nvSpPr>
          <p:cNvPr id="7" name="Content Placeholder 6"/>
          <p:cNvSpPr>
            <a:spLocks noGrp="1"/>
          </p:cNvSpPr>
          <p:nvPr>
            <p:ph idx="1"/>
          </p:nvPr>
        </p:nvSpPr>
        <p:spPr/>
        <p:txBody>
          <a:bodyPr/>
          <a:lstStyle/>
          <a:p>
            <a:r>
              <a:rPr lang="en-US" dirty="0"/>
              <a:t>A processor chip generates heat that could cause the chip to malfunction or fail</a:t>
            </a:r>
          </a:p>
          <a:p>
            <a:r>
              <a:rPr lang="en-US" dirty="0"/>
              <a:t>Require additional cooling</a:t>
            </a:r>
          </a:p>
          <a:p>
            <a:pPr lvl="1"/>
            <a:r>
              <a:rPr lang="en-US" dirty="0"/>
              <a:t>Heat sinks</a:t>
            </a:r>
          </a:p>
          <a:p>
            <a:pPr lvl="1"/>
            <a:r>
              <a:rPr lang="en-US" dirty="0"/>
              <a:t>Liquid cooling technology</a:t>
            </a:r>
          </a:p>
          <a:p>
            <a:pPr lvl="1"/>
            <a:r>
              <a:rPr lang="en-US" dirty="0"/>
              <a:t>Cooling pads</a:t>
            </a:r>
          </a:p>
        </p:txBody>
      </p:sp>
    </p:spTree>
    <p:extLst>
      <p:ext uri="{BB962C8B-B14F-4D97-AF65-F5344CB8AC3E}">
        <p14:creationId xmlns:p14="http://schemas.microsoft.com/office/powerpoint/2010/main" val="185882417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63501"/>
            <a:ext cx="8610600" cy="1143000"/>
          </a:xfrm>
        </p:spPr>
        <p:txBody>
          <a:bodyPr/>
          <a:lstStyle/>
          <a:p>
            <a:r>
              <a:rPr lang="en-US" dirty="0"/>
              <a:t>Processors </a:t>
            </a:r>
            <a:r>
              <a:rPr lang="en-US" dirty="0" smtClean="0"/>
              <a:t>(8 </a:t>
            </a:r>
            <a:r>
              <a:rPr lang="en-US" dirty="0"/>
              <a:t>of 9)</a:t>
            </a:r>
          </a:p>
        </p:txBody>
      </p:sp>
      <p:pic>
        <p:nvPicPr>
          <p:cNvPr id="4098" name="Picture 2" descr="A photo shows a person attaching a heat sink to a processor in order to prevent the chip from overheating. The heat sink fan, heat sink, and the processor are label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884" y="1307835"/>
            <a:ext cx="4830233" cy="3917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596900" y="5346700"/>
            <a:ext cx="8305800" cy="821155"/>
          </a:xfrm>
        </p:spPr>
        <p:txBody>
          <a:bodyPr/>
          <a:lstStyle/>
          <a:p>
            <a:pPr marL="0" indent="0">
              <a:buNone/>
            </a:pPr>
            <a:r>
              <a:rPr lang="en-US" sz="2000" b="1" dirty="0"/>
              <a:t>Figure 6-6 </a:t>
            </a:r>
            <a:r>
              <a:rPr lang="en-US" sz="2000" dirty="0"/>
              <a:t>This photo shows a heat sink </a:t>
            </a:r>
            <a:r>
              <a:rPr lang="en-US" sz="2000" dirty="0" smtClean="0"/>
              <a:t>being attached to the </a:t>
            </a:r>
            <a:r>
              <a:rPr lang="en-US" sz="2000" dirty="0"/>
              <a:t>top of a processor to prevent the chip from overheating</a:t>
            </a:r>
            <a:r>
              <a:rPr lang="en-US" sz="2000" dirty="0" smtClean="0"/>
              <a:t>.</a:t>
            </a:r>
            <a:endParaRPr lang="en-US" sz="2000" dirty="0"/>
          </a:p>
        </p:txBody>
      </p:sp>
    </p:spTree>
    <p:extLst>
      <p:ext uri="{BB962C8B-B14F-4D97-AF65-F5344CB8AC3E}">
        <p14:creationId xmlns:p14="http://schemas.microsoft.com/office/powerpoint/2010/main" val="225124264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0801"/>
            <a:ext cx="8610600" cy="1143000"/>
          </a:xfrm>
        </p:spPr>
        <p:txBody>
          <a:bodyPr/>
          <a:lstStyle/>
          <a:p>
            <a:r>
              <a:rPr lang="en-US" dirty="0"/>
              <a:t>Processors </a:t>
            </a:r>
            <a:r>
              <a:rPr lang="en-US" dirty="0" smtClean="0"/>
              <a:t>(9 </a:t>
            </a:r>
            <a:r>
              <a:rPr lang="en-US" dirty="0"/>
              <a:t>of 9)</a:t>
            </a:r>
          </a:p>
        </p:txBody>
      </p:sp>
      <p:pic>
        <p:nvPicPr>
          <p:cNvPr id="5122" name="Picture 2" descr="An inset photo shows a laptop placed upon a cooling p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224" y="1373755"/>
            <a:ext cx="6108432" cy="386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609600" y="5493559"/>
            <a:ext cx="8305800" cy="678641"/>
          </a:xfrm>
        </p:spPr>
        <p:txBody>
          <a:bodyPr/>
          <a:lstStyle/>
          <a:p>
            <a:pPr marL="0" indent="0">
              <a:buNone/>
            </a:pPr>
            <a:r>
              <a:rPr lang="en-US" sz="2000" b="1" dirty="0"/>
              <a:t>Figure 6-7 </a:t>
            </a:r>
            <a:r>
              <a:rPr lang="en-US" sz="2000" dirty="0"/>
              <a:t>A laptop cooling pad helps reduce </a:t>
            </a:r>
            <a:r>
              <a:rPr lang="en-US" sz="2000" dirty="0" smtClean="0"/>
              <a:t>heat generated </a:t>
            </a:r>
            <a:r>
              <a:rPr lang="en-US" sz="2000" dirty="0"/>
              <a:t>by a laptop</a:t>
            </a:r>
            <a:r>
              <a:rPr lang="en-US" sz="2000" dirty="0" smtClean="0"/>
              <a:t>.</a:t>
            </a:r>
            <a:endParaRPr lang="en-US" sz="2000" dirty="0"/>
          </a:p>
        </p:txBody>
      </p:sp>
    </p:spTree>
    <p:extLst>
      <p:ext uri="{BB962C8B-B14F-4D97-AF65-F5344CB8AC3E}">
        <p14:creationId xmlns:p14="http://schemas.microsoft.com/office/powerpoint/2010/main" val="69358007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Computing</a:t>
            </a:r>
          </a:p>
        </p:txBody>
      </p:sp>
      <p:sp>
        <p:nvSpPr>
          <p:cNvPr id="7" name="Content Placeholder 6"/>
          <p:cNvSpPr>
            <a:spLocks noGrp="1"/>
          </p:cNvSpPr>
          <p:nvPr>
            <p:ph idx="1"/>
          </p:nvPr>
        </p:nvSpPr>
        <p:spPr/>
        <p:txBody>
          <a:bodyPr/>
          <a:lstStyle/>
          <a:p>
            <a:r>
              <a:rPr lang="en-US" dirty="0"/>
              <a:t>Home and business users choose cloud computing for a variety of </a:t>
            </a:r>
            <a:r>
              <a:rPr lang="en-US" dirty="0" smtClean="0"/>
              <a:t>reasons</a:t>
            </a:r>
          </a:p>
          <a:p>
            <a:pPr lvl="1"/>
            <a:r>
              <a:rPr lang="en-US" dirty="0"/>
              <a:t>Accessibility</a:t>
            </a:r>
          </a:p>
          <a:p>
            <a:pPr lvl="1"/>
            <a:r>
              <a:rPr lang="en-US" dirty="0"/>
              <a:t>Cost savings</a:t>
            </a:r>
          </a:p>
          <a:p>
            <a:pPr lvl="1"/>
            <a:r>
              <a:rPr lang="en-US" dirty="0"/>
              <a:t>Space savings</a:t>
            </a:r>
          </a:p>
          <a:p>
            <a:pPr lvl="1"/>
            <a:r>
              <a:rPr lang="en-US" dirty="0" smtClean="0"/>
              <a:t>Scalability</a:t>
            </a:r>
            <a:endParaRPr lang="en-US" dirty="0"/>
          </a:p>
        </p:txBody>
      </p:sp>
    </p:spTree>
    <p:extLst>
      <p:ext uri="{BB962C8B-B14F-4D97-AF65-F5344CB8AC3E}">
        <p14:creationId xmlns:p14="http://schemas.microsoft.com/office/powerpoint/2010/main" val="181965958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 (</a:t>
            </a:r>
            <a:r>
              <a:rPr lang="en-US" dirty="0" err="1" smtClean="0"/>
              <a:t>IoT</a:t>
            </a:r>
            <a:r>
              <a:rPr lang="en-US" dirty="0" smtClean="0"/>
              <a:t>)</a:t>
            </a:r>
            <a:endParaRPr lang="en-US" dirty="0"/>
          </a:p>
        </p:txBody>
      </p:sp>
      <p:sp>
        <p:nvSpPr>
          <p:cNvPr id="5" name="Content Placeholder 4"/>
          <p:cNvSpPr>
            <a:spLocks noGrp="1"/>
          </p:cNvSpPr>
          <p:nvPr>
            <p:ph sz="quarter" idx="11"/>
          </p:nvPr>
        </p:nvSpPr>
        <p:spPr>
          <a:xfrm>
            <a:off x="457200" y="1295400"/>
            <a:ext cx="8305800" cy="4800600"/>
          </a:xfrm>
        </p:spPr>
        <p:txBody>
          <a:bodyPr/>
          <a:lstStyle/>
          <a:p>
            <a:r>
              <a:rPr lang="en-US" dirty="0"/>
              <a:t>Computers and mobile devices are not the only things that connect to the </a:t>
            </a:r>
            <a:r>
              <a:rPr lang="en-US" dirty="0" smtClean="0"/>
              <a:t>Internet</a:t>
            </a:r>
          </a:p>
          <a:p>
            <a:pPr lvl="1"/>
            <a:r>
              <a:rPr lang="en-US" dirty="0"/>
              <a:t>A thermostat contains a temperature sensor that can send and receive </a:t>
            </a:r>
            <a:r>
              <a:rPr lang="en-US" dirty="0" smtClean="0"/>
              <a:t>data</a:t>
            </a:r>
          </a:p>
          <a:p>
            <a:pPr lvl="1"/>
            <a:r>
              <a:rPr lang="en-US" spc="-70" dirty="0"/>
              <a:t>A wireless chip attached to </a:t>
            </a:r>
            <a:r>
              <a:rPr lang="en-US" spc="-70" dirty="0" smtClean="0"/>
              <a:t>a </a:t>
            </a:r>
            <a:r>
              <a:rPr lang="en-US" spc="-70" dirty="0"/>
              <a:t>medicine bottle can send text messages to remind </a:t>
            </a:r>
            <a:r>
              <a:rPr lang="en-US" spc="-70" dirty="0" smtClean="0"/>
              <a:t>a person </a:t>
            </a:r>
            <a:r>
              <a:rPr lang="en-US" spc="-70" dirty="0"/>
              <a:t>to take </a:t>
            </a:r>
            <a:r>
              <a:rPr lang="en-US" spc="-70" dirty="0" smtClean="0"/>
              <a:t>medication</a:t>
            </a:r>
          </a:p>
          <a:p>
            <a:pPr lvl="1"/>
            <a:r>
              <a:rPr lang="en-US" dirty="0"/>
              <a:t>Smart trash cans in public places have sensors that monitor the amount of trash </a:t>
            </a:r>
            <a:r>
              <a:rPr lang="en-US" dirty="0" smtClean="0"/>
              <a:t>deposited</a:t>
            </a:r>
          </a:p>
          <a:p>
            <a:pPr>
              <a:spcBef>
                <a:spcPts val="1000"/>
              </a:spcBef>
            </a:pPr>
            <a:r>
              <a:rPr lang="en-US" dirty="0" smtClean="0"/>
              <a:t>A smart city uses </a:t>
            </a:r>
            <a:r>
              <a:rPr lang="en-US" dirty="0"/>
              <a:t>the </a:t>
            </a:r>
            <a:r>
              <a:rPr lang="en-US" dirty="0" err="1"/>
              <a:t>loT</a:t>
            </a:r>
            <a:r>
              <a:rPr lang="en-US" dirty="0"/>
              <a:t>, as well as advanced communications technologies, to help manage the city</a:t>
            </a:r>
            <a:endParaRPr lang="en-US" dirty="0"/>
          </a:p>
        </p:txBody>
      </p:sp>
    </p:spTree>
    <p:extLst>
      <p:ext uri="{BB962C8B-B14F-4D97-AF65-F5344CB8AC3E}">
        <p14:creationId xmlns:p14="http://schemas.microsoft.com/office/powerpoint/2010/main" val="106995684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Representation (1 of 3)</a:t>
            </a:r>
            <a:endParaRPr lang="en-US" dirty="0"/>
          </a:p>
        </p:txBody>
      </p:sp>
      <p:sp>
        <p:nvSpPr>
          <p:cNvPr id="3" name="Content Placeholder 2"/>
          <p:cNvSpPr>
            <a:spLocks noGrp="1"/>
          </p:cNvSpPr>
          <p:nvPr>
            <p:ph idx="1"/>
          </p:nvPr>
        </p:nvSpPr>
        <p:spPr>
          <a:xfrm>
            <a:off x="45720" y="1295400"/>
            <a:ext cx="9052560" cy="4830763"/>
          </a:xfrm>
        </p:spPr>
        <p:txBody>
          <a:bodyPr/>
          <a:lstStyle/>
          <a:p>
            <a:pPr marL="358775" lvl="0" indent="-358775"/>
            <a:r>
              <a:rPr lang="en-US" sz="2400" b="1" dirty="0"/>
              <a:t>Analog</a:t>
            </a:r>
            <a:r>
              <a:rPr lang="en-US" sz="2400" dirty="0"/>
              <a:t> signals are continuous and vary in strength and quality</a:t>
            </a:r>
            <a:endParaRPr lang="en-US" sz="2400" b="1" dirty="0"/>
          </a:p>
          <a:p>
            <a:pPr marL="358775" lvl="0" indent="-358775"/>
            <a:r>
              <a:rPr lang="en-US" sz="2400" b="1" dirty="0"/>
              <a:t>Digital</a:t>
            </a:r>
            <a:r>
              <a:rPr lang="en-US" sz="2400" dirty="0"/>
              <a:t> signals are in one of two states: on or off</a:t>
            </a:r>
            <a:endParaRPr lang="en-US" sz="2400" b="1" dirty="0"/>
          </a:p>
          <a:p>
            <a:pPr lvl="1"/>
            <a:r>
              <a:rPr lang="en-US" sz="2200" dirty="0"/>
              <a:t>Most computers are digital</a:t>
            </a:r>
          </a:p>
          <a:p>
            <a:pPr lvl="1"/>
            <a:r>
              <a:rPr lang="en-US" sz="2200" dirty="0"/>
              <a:t>The </a:t>
            </a:r>
            <a:r>
              <a:rPr lang="en-US" sz="2200" b="1" dirty="0"/>
              <a:t>binary system</a:t>
            </a:r>
            <a:r>
              <a:rPr lang="en-US" sz="2200" dirty="0"/>
              <a:t> uses two unique digits (0 and 1)</a:t>
            </a:r>
          </a:p>
          <a:p>
            <a:pPr lvl="2"/>
            <a:r>
              <a:rPr lang="en-US" sz="2000" b="1" dirty="0"/>
              <a:t>Bits</a:t>
            </a:r>
            <a:r>
              <a:rPr lang="en-US" sz="2000" dirty="0"/>
              <a:t> and </a:t>
            </a:r>
            <a:r>
              <a:rPr lang="en-US" sz="2000" b="1" dirty="0"/>
              <a:t>bytes</a:t>
            </a:r>
          </a:p>
        </p:txBody>
      </p:sp>
      <p:pic>
        <p:nvPicPr>
          <p:cNvPr id="4" name="Picture 2" descr="&quot;An illustration shows a switch demonstrating the binary bit, electronic charge, and electronic state. Binary Digit (bit): 1; Electronic charge: green light; Electronic State: ON. &#10;Binary Digit (bit): 0; Electronic charge: off light; electronic State: OFF.  &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399" y="3246699"/>
            <a:ext cx="3668983" cy="262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6"/>
          <p:cNvSpPr txBox="1">
            <a:spLocks/>
          </p:cNvSpPr>
          <p:nvPr/>
        </p:nvSpPr>
        <p:spPr>
          <a:xfrm>
            <a:off x="304800" y="4114800"/>
            <a:ext cx="4495800" cy="1600199"/>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charset="0"/>
              <a:buNone/>
            </a:pPr>
            <a:r>
              <a:rPr lang="en-US" sz="2000" b="1" dirty="0" smtClean="0"/>
              <a:t>Figure 6-8 </a:t>
            </a:r>
            <a:r>
              <a:rPr lang="en-US" sz="2000" dirty="0" smtClean="0"/>
              <a:t>The circuitry in a computer or mobile device represents the on or the off states electronically by the presence or absence of an electronic charge.</a:t>
            </a:r>
            <a:endParaRPr lang="en-US" sz="2000" dirty="0"/>
          </a:p>
        </p:txBody>
      </p:sp>
    </p:spTree>
    <p:extLst>
      <p:ext uri="{BB962C8B-B14F-4D97-AF65-F5344CB8AC3E}">
        <p14:creationId xmlns:p14="http://schemas.microsoft.com/office/powerpoint/2010/main" val="1587408994"/>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03909"/>
            <a:ext cx="8610600" cy="1039091"/>
          </a:xfrm>
        </p:spPr>
        <p:txBody>
          <a:bodyPr/>
          <a:lstStyle/>
          <a:p>
            <a:r>
              <a:rPr lang="en-US" dirty="0"/>
              <a:t>Data Representation </a:t>
            </a:r>
            <a:r>
              <a:rPr lang="en-US" dirty="0" smtClean="0"/>
              <a:t>(2 </a:t>
            </a:r>
            <a:r>
              <a:rPr lang="en-US" dirty="0"/>
              <a:t>of </a:t>
            </a:r>
            <a:r>
              <a:rPr lang="en-US" dirty="0" smtClean="0"/>
              <a:t>3)</a:t>
            </a:r>
            <a:endParaRPr lang="en-US" dirty="0"/>
          </a:p>
        </p:txBody>
      </p:sp>
      <p:pic>
        <p:nvPicPr>
          <p:cNvPr id="7170" name="Picture 2" descr="&quot;An illustration shows the 8-bit byte representation for the letter E, the symbol *, and the number 6. 0 represents OFF and 1 represents ON.&#10;8-bit byte for the Letter E: 01000101; 8-bit byte for the Symbol *: 00101010; and 8-bit byte for the Number 6: 001101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11" y="1428979"/>
            <a:ext cx="8278588" cy="375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533400" y="5410200"/>
            <a:ext cx="8305800" cy="746505"/>
          </a:xfrm>
        </p:spPr>
        <p:txBody>
          <a:bodyPr/>
          <a:lstStyle/>
          <a:p>
            <a:pPr marL="0" indent="0">
              <a:buNone/>
            </a:pPr>
            <a:r>
              <a:rPr lang="en-US" sz="2000" b="1" dirty="0"/>
              <a:t>Figure 6-9 </a:t>
            </a:r>
            <a:r>
              <a:rPr lang="en-US" sz="2000" dirty="0"/>
              <a:t>Eight bits grouped together as a unit are called a byte. A byte represents a </a:t>
            </a:r>
            <a:r>
              <a:rPr lang="en-US" sz="2000" dirty="0" smtClean="0"/>
              <a:t>single character </a:t>
            </a:r>
            <a:r>
              <a:rPr lang="en-US" sz="2000" dirty="0"/>
              <a:t>in the computer or mobile device</a:t>
            </a:r>
            <a:r>
              <a:rPr lang="en-US" sz="2000" dirty="0" smtClean="0"/>
              <a:t>.</a:t>
            </a:r>
            <a:endParaRPr lang="en-US" sz="2000" dirty="0"/>
          </a:p>
        </p:txBody>
      </p:sp>
    </p:spTree>
    <p:extLst>
      <p:ext uri="{BB962C8B-B14F-4D97-AF65-F5344CB8AC3E}">
        <p14:creationId xmlns:p14="http://schemas.microsoft.com/office/powerpoint/2010/main" val="79736998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dirty="0" smtClean="0"/>
              <a:t>Overview (1 of 2)</a:t>
            </a:r>
            <a:endParaRPr lang="en-US" dirty="0"/>
          </a:p>
        </p:txBody>
      </p:sp>
      <p:sp>
        <p:nvSpPr>
          <p:cNvPr id="3" name="Content Placeholder 2"/>
          <p:cNvSpPr>
            <a:spLocks noGrp="1"/>
          </p:cNvSpPr>
          <p:nvPr>
            <p:ph idx="1"/>
          </p:nvPr>
        </p:nvSpPr>
        <p:spPr>
          <a:xfrm>
            <a:off x="152400" y="1295400"/>
            <a:ext cx="8839200" cy="4876800"/>
          </a:xfrm>
        </p:spPr>
        <p:txBody>
          <a:bodyPr/>
          <a:lstStyle/>
          <a:p>
            <a:pPr lvl="0"/>
            <a:r>
              <a:rPr lang="en-US" dirty="0"/>
              <a:t>Describe the various computer and mobile device cases and the contents they protect</a:t>
            </a:r>
          </a:p>
          <a:p>
            <a:pPr lvl="0"/>
            <a:r>
              <a:rPr lang="en-US" dirty="0"/>
              <a:t>Describe multi-core processors, the components of a processor, and the four steps in a machine cycle</a:t>
            </a:r>
          </a:p>
          <a:p>
            <a:pPr lvl="0"/>
            <a:r>
              <a:rPr lang="en-US" dirty="0"/>
              <a:t>Identify characteristics of various personal computer processors on the market today, and describe the ways processors are cooled</a:t>
            </a:r>
          </a:p>
          <a:p>
            <a:pPr lvl="0"/>
            <a:r>
              <a:rPr lang="en-US" dirty="0"/>
              <a:t>Describe what is meant by the Internet of Things</a:t>
            </a:r>
          </a:p>
          <a:p>
            <a:pPr lvl="0"/>
            <a:r>
              <a:rPr lang="en-US" dirty="0"/>
              <a:t>Explain the advantages and services of cloud </a:t>
            </a:r>
            <a:r>
              <a:rPr lang="en-US" dirty="0" smtClean="0"/>
              <a:t>computing</a:t>
            </a:r>
            <a:endParaRPr lang="en-US" dirty="0"/>
          </a:p>
        </p:txBody>
      </p:sp>
    </p:spTree>
    <p:extLst>
      <p:ext uri="{BB962C8B-B14F-4D97-AF65-F5344CB8AC3E}">
        <p14:creationId xmlns:p14="http://schemas.microsoft.com/office/powerpoint/2010/main" val="247000868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03909"/>
            <a:ext cx="8610600" cy="1039091"/>
          </a:xfrm>
        </p:spPr>
        <p:txBody>
          <a:bodyPr/>
          <a:lstStyle/>
          <a:p>
            <a:r>
              <a:rPr lang="en-US" dirty="0"/>
              <a:t>Data Representation </a:t>
            </a:r>
            <a:r>
              <a:rPr lang="en-US" dirty="0" smtClean="0"/>
              <a:t>(3 </a:t>
            </a:r>
            <a:r>
              <a:rPr lang="en-US" dirty="0"/>
              <a:t>of </a:t>
            </a:r>
            <a:r>
              <a:rPr lang="en-US" dirty="0" smtClean="0"/>
              <a:t>3)</a:t>
            </a:r>
            <a:endParaRPr lang="en-US" dirty="0"/>
          </a:p>
        </p:txBody>
      </p:sp>
      <p:pic>
        <p:nvPicPr>
          <p:cNvPr id="8194" name="Picture 2" descr="&quot;A flowchart exhibits the steps involved in the process of converting a letter to binary form and back. The flowchart is as follows: &#10;Step 1: A user presses the capital letter T (SHIFT+T keys) on the keyboard, which in turn creates a special code, called a scan code, for the capital letter T; a photo shows a keyboard, an accompanying inset shows the letter T on the keyboard. &#10;Step 2: The scan code for the capital letter T is sent to the electronic circuitry in the computer; a photo shows the interior of a CPU. &#10;Step 3: The electronic circuitry in the computer converts the scan code for the capital letter T to its ASCII binary code (01010100) and stores it in memory for processing. &#10;Step 4: After processing, the binary code for the capital letter T is converted to an image and displayed on the output device. &#10;Steps 3 and 4 show a combined photo of the letter T converted to an image and displayed on the screen of a desktop computer. &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06288"/>
            <a:ext cx="5181600" cy="428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533400" y="5617675"/>
            <a:ext cx="8305800" cy="402125"/>
          </a:xfrm>
        </p:spPr>
        <p:txBody>
          <a:bodyPr/>
          <a:lstStyle/>
          <a:p>
            <a:pPr marL="0" indent="0">
              <a:buNone/>
            </a:pPr>
            <a:r>
              <a:rPr lang="en-US" sz="1800" b="1" dirty="0"/>
              <a:t>Figure 6-10 </a:t>
            </a:r>
            <a:r>
              <a:rPr lang="en-US" sz="1800" dirty="0"/>
              <a:t>This figure shows how a letter is converted to binary form and back</a:t>
            </a:r>
            <a:r>
              <a:rPr lang="en-US" sz="1800" dirty="0" smtClean="0"/>
              <a:t>.</a:t>
            </a:r>
            <a:endParaRPr lang="en-US" sz="1800" dirty="0"/>
          </a:p>
        </p:txBody>
      </p:sp>
    </p:spTree>
    <p:extLst>
      <p:ext uri="{BB962C8B-B14F-4D97-AF65-F5344CB8AC3E}">
        <p14:creationId xmlns:p14="http://schemas.microsoft.com/office/powerpoint/2010/main" val="50135237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Memory (1 of 10)</a:t>
            </a:r>
            <a:endParaRPr lang="en-US" dirty="0"/>
          </a:p>
        </p:txBody>
      </p:sp>
      <p:sp>
        <p:nvSpPr>
          <p:cNvPr id="7" name="Content Placeholder 6"/>
          <p:cNvSpPr>
            <a:spLocks noGrp="1"/>
          </p:cNvSpPr>
          <p:nvPr>
            <p:ph idx="1"/>
          </p:nvPr>
        </p:nvSpPr>
        <p:spPr/>
        <p:txBody>
          <a:bodyPr/>
          <a:lstStyle/>
          <a:p>
            <a:r>
              <a:rPr lang="en-US" b="1" dirty="0"/>
              <a:t>Memory</a:t>
            </a:r>
            <a:r>
              <a:rPr lang="en-US" dirty="0"/>
              <a:t> consists of electronic components that store instructions waiting to be executed by the processor, data needed by those instructions, and the results of processing the data</a:t>
            </a:r>
          </a:p>
          <a:p>
            <a:r>
              <a:rPr lang="en-US" dirty="0"/>
              <a:t>Stores three basic categories of items</a:t>
            </a:r>
            <a:r>
              <a:rPr lang="en-US" dirty="0" smtClean="0"/>
              <a:t>:</a:t>
            </a:r>
          </a:p>
          <a:p>
            <a:pPr lvl="1"/>
            <a:r>
              <a:rPr lang="en-US" dirty="0"/>
              <a:t>The operating system and other programs</a:t>
            </a:r>
          </a:p>
          <a:p>
            <a:pPr lvl="1"/>
            <a:r>
              <a:rPr lang="en-US" dirty="0"/>
              <a:t>Applications</a:t>
            </a:r>
          </a:p>
          <a:p>
            <a:pPr lvl="1"/>
            <a:r>
              <a:rPr lang="en-US" dirty="0"/>
              <a:t>Data being processed and the resulting </a:t>
            </a:r>
            <a:r>
              <a:rPr lang="en-US" dirty="0" smtClean="0"/>
              <a:t>information</a:t>
            </a:r>
            <a:endParaRPr lang="en-US" dirty="0"/>
          </a:p>
        </p:txBody>
      </p:sp>
    </p:spTree>
    <p:extLst>
      <p:ext uri="{BB962C8B-B14F-4D97-AF65-F5344CB8AC3E}">
        <p14:creationId xmlns:p14="http://schemas.microsoft.com/office/powerpoint/2010/main" val="331489660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1956"/>
            <a:ext cx="8610600" cy="1039091"/>
          </a:xfrm>
        </p:spPr>
        <p:txBody>
          <a:bodyPr/>
          <a:lstStyle/>
          <a:p>
            <a:r>
              <a:rPr lang="en-US" dirty="0"/>
              <a:t>Memory </a:t>
            </a:r>
            <a:r>
              <a:rPr lang="en-US" dirty="0" smtClean="0"/>
              <a:t>(2 </a:t>
            </a:r>
            <a:r>
              <a:rPr lang="en-US" dirty="0"/>
              <a:t>of </a:t>
            </a:r>
            <a:r>
              <a:rPr lang="en-US" dirty="0" smtClean="0"/>
              <a:t>10)</a:t>
            </a:r>
            <a:endParaRPr lang="en-US" dirty="0"/>
          </a:p>
        </p:txBody>
      </p:sp>
      <p:sp>
        <p:nvSpPr>
          <p:cNvPr id="3" name="Content Placeholder 2"/>
          <p:cNvSpPr>
            <a:spLocks noGrp="1"/>
          </p:cNvSpPr>
          <p:nvPr>
            <p:ph sz="quarter" idx="11"/>
          </p:nvPr>
        </p:nvSpPr>
        <p:spPr>
          <a:xfrm>
            <a:off x="457200" y="1117600"/>
            <a:ext cx="8305800" cy="1752600"/>
          </a:xfrm>
        </p:spPr>
        <p:txBody>
          <a:bodyPr/>
          <a:lstStyle/>
          <a:p>
            <a:r>
              <a:rPr lang="en-US" dirty="0"/>
              <a:t>Each byte resides temporarily in a location in memory that has an </a:t>
            </a:r>
            <a:r>
              <a:rPr lang="en-US" i="1" dirty="0"/>
              <a:t>address</a:t>
            </a:r>
          </a:p>
          <a:p>
            <a:r>
              <a:rPr lang="en-US" dirty="0"/>
              <a:t>Memory size commonly is measured in gigabytes (GB)</a:t>
            </a:r>
          </a:p>
        </p:txBody>
      </p:sp>
      <p:pic>
        <p:nvPicPr>
          <p:cNvPr id="7" name="Picture 6" descr="A photo shows how people seated in a stadium are similar to addresses in memory. A callout reading “seat J20 is empty” points toward an empty seat; while another callout reading “seat J21 is occupied” points toward a man a seated on the chai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9232" y="2819400"/>
            <a:ext cx="4642768" cy="3268980"/>
          </a:xfrm>
          <a:prstGeom prst="rect">
            <a:avLst/>
          </a:prstGeom>
        </p:spPr>
      </p:pic>
    </p:spTree>
    <p:extLst>
      <p:ext uri="{BB962C8B-B14F-4D97-AF65-F5344CB8AC3E}">
        <p14:creationId xmlns:p14="http://schemas.microsoft.com/office/powerpoint/2010/main" val="314443776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Memory </a:t>
            </a:r>
            <a:r>
              <a:rPr lang="en-US" dirty="0" smtClean="0"/>
              <a:t>(3 </a:t>
            </a:r>
            <a:r>
              <a:rPr lang="en-US" dirty="0"/>
              <a:t>of </a:t>
            </a:r>
            <a:r>
              <a:rPr lang="en-US" dirty="0" smtClean="0"/>
              <a:t>10)</a:t>
            </a:r>
            <a:endParaRPr lang="en-US" dirty="0"/>
          </a:p>
        </p:txBody>
      </p:sp>
      <p:sp>
        <p:nvSpPr>
          <p:cNvPr id="7" name="Content Placeholder 6"/>
          <p:cNvSpPr>
            <a:spLocks noGrp="1"/>
          </p:cNvSpPr>
          <p:nvPr>
            <p:ph idx="1"/>
          </p:nvPr>
        </p:nvSpPr>
        <p:spPr/>
        <p:txBody>
          <a:bodyPr/>
          <a:lstStyle/>
          <a:p>
            <a:r>
              <a:rPr lang="en-US" dirty="0"/>
              <a:t>Computers and mobile devices contain two types of memory</a:t>
            </a:r>
            <a:r>
              <a:rPr lang="en-US" dirty="0" smtClean="0"/>
              <a:t>:</a:t>
            </a:r>
          </a:p>
          <a:p>
            <a:pPr lvl="1"/>
            <a:r>
              <a:rPr lang="en-US" dirty="0"/>
              <a:t>Volatile memory</a:t>
            </a:r>
          </a:p>
          <a:p>
            <a:pPr lvl="2"/>
            <a:r>
              <a:rPr lang="en-US" dirty="0"/>
              <a:t>Loses its contents when power is turned off</a:t>
            </a:r>
          </a:p>
          <a:p>
            <a:pPr lvl="2"/>
            <a:r>
              <a:rPr lang="en-US" dirty="0"/>
              <a:t>Example includes </a:t>
            </a:r>
            <a:r>
              <a:rPr lang="en-US" b="1" dirty="0"/>
              <a:t>RAM</a:t>
            </a:r>
          </a:p>
          <a:p>
            <a:pPr lvl="1"/>
            <a:r>
              <a:rPr lang="en-US" dirty="0"/>
              <a:t>Nonvolatile memory</a:t>
            </a:r>
          </a:p>
          <a:p>
            <a:pPr lvl="2"/>
            <a:r>
              <a:rPr lang="en-US" dirty="0"/>
              <a:t>Does not lose contents when power is removed</a:t>
            </a:r>
          </a:p>
          <a:p>
            <a:pPr lvl="2"/>
            <a:r>
              <a:rPr lang="en-US" dirty="0" smtClean="0"/>
              <a:t>Examples </a:t>
            </a:r>
            <a:r>
              <a:rPr lang="en-US" dirty="0"/>
              <a:t>include ROM, flash memory, and </a:t>
            </a:r>
            <a:r>
              <a:rPr lang="en-US" dirty="0" smtClean="0"/>
              <a:t>CMOS</a:t>
            </a:r>
            <a:endParaRPr lang="en-US" dirty="0"/>
          </a:p>
        </p:txBody>
      </p:sp>
    </p:spTree>
    <p:extLst>
      <p:ext uri="{BB962C8B-B14F-4D97-AF65-F5344CB8AC3E}">
        <p14:creationId xmlns:p14="http://schemas.microsoft.com/office/powerpoint/2010/main" val="332897544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 </a:t>
            </a:r>
            <a:r>
              <a:rPr lang="en-US" dirty="0" smtClean="0"/>
              <a:t>(4 </a:t>
            </a:r>
            <a:r>
              <a:rPr lang="en-US" dirty="0"/>
              <a:t>of </a:t>
            </a:r>
            <a:r>
              <a:rPr lang="en-US" dirty="0" smtClean="0"/>
              <a:t>10)</a:t>
            </a:r>
            <a:endParaRPr lang="en-US" dirty="0"/>
          </a:p>
        </p:txBody>
      </p:sp>
      <p:pic>
        <p:nvPicPr>
          <p:cNvPr id="9218" name="Picture 2" descr="&quot;An illustration shows the steps involved in the program and application instructions transfer in and out of RAM. &#10;Each step is represented by illustrations that complement the description of the step.&#10;Step 1: When you start the computer, certain operating system files are loaded into RAM from the hard drive. The operating system displays the user interface on the screen. &#10;The step is accompanied by a photo that shows a hard drive with an arrow reading “operating system instructions” pointing toward the RAM.  Another arrow from the RAM, reading, “operating system interface,” points toward a computer monitor. &#10;Step2: When you run a browser, the application’s instructions are loaded into RAM from the hard drive. The browser and certain operating system instructions are in RAM. The browser window appears on the screen.&#10;The step is accompanied by a photo that shows a hard drive with an arrow reading “browser instructions” pointing toward the RAM. Another arrow from RAM, reading, “browser window” points toward the window on the monitor screen. &#10;Step 3: When you run a paint application, the application’s instructions are loaded into RAM from the hard drive. The paint application, along with the browser and certain operating system instructions, are in RAM. The paint application window appears on the screen.&#10;This step is accompanied by a photo that shows a hard drive with an arrow reading “paint application instructions” pointing toward the RAM.  Another arrow from RAM, reading, “browser and paint application window” points toward the windows on the monitor screen. &#10;Step 4: When you exit an application, such as the browser, its instructions are removed from RAM. The browser no longer is displayed on the screen.&#10;This step is accompanied by a photo that shows the RAM with a caption reading “browser instructions are removed from ram,” and a monitor displaying the paint window with a caption reading, “browser window no longer is displayed on desktop.”&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050" y="1458191"/>
            <a:ext cx="4061901" cy="3723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457200" y="5268929"/>
            <a:ext cx="8305800" cy="903271"/>
          </a:xfrm>
        </p:spPr>
        <p:txBody>
          <a:bodyPr/>
          <a:lstStyle/>
          <a:p>
            <a:pPr marL="0" indent="0">
              <a:buNone/>
            </a:pPr>
            <a:r>
              <a:rPr lang="en-US" sz="2400" b="1" dirty="0"/>
              <a:t>Figure 6-12 </a:t>
            </a:r>
            <a:r>
              <a:rPr lang="en-US" sz="2400" dirty="0"/>
              <a:t>This figure shows how program and application instructions transfer in and out of RAM</a:t>
            </a:r>
            <a:r>
              <a:rPr lang="en-US" sz="2400" dirty="0" smtClean="0"/>
              <a:t>.</a:t>
            </a:r>
            <a:endParaRPr lang="en-US" sz="2400" dirty="0"/>
          </a:p>
        </p:txBody>
      </p:sp>
    </p:spTree>
    <p:extLst>
      <p:ext uri="{BB962C8B-B14F-4D97-AF65-F5344CB8AC3E}">
        <p14:creationId xmlns:p14="http://schemas.microsoft.com/office/powerpoint/2010/main" val="693846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hoto shows two memory modules (a single line module and a dual line module) isolated on a white background. A callout reading “memory chips” points toward the RAM chipsets mounted on the circuit board. A callout reading “single line memory module” points toward the circuit board on the left; while another callout reading “dual line memory module” points toward the circuit board on the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18" y="3490912"/>
            <a:ext cx="8539163" cy="214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p:txBody>
          <a:bodyPr/>
          <a:lstStyle/>
          <a:p>
            <a:r>
              <a:rPr lang="en-US" dirty="0"/>
              <a:t>Memory </a:t>
            </a:r>
            <a:r>
              <a:rPr lang="en-US" dirty="0" smtClean="0"/>
              <a:t>(5 </a:t>
            </a:r>
            <a:r>
              <a:rPr lang="en-US" dirty="0"/>
              <a:t>of </a:t>
            </a:r>
            <a:r>
              <a:rPr lang="en-US" dirty="0" smtClean="0"/>
              <a:t>10)</a:t>
            </a:r>
            <a:endParaRPr lang="en-US" dirty="0"/>
          </a:p>
        </p:txBody>
      </p:sp>
      <p:sp>
        <p:nvSpPr>
          <p:cNvPr id="7" name="Content Placeholder 6"/>
          <p:cNvSpPr>
            <a:spLocks noGrp="1"/>
          </p:cNvSpPr>
          <p:nvPr>
            <p:ph idx="1"/>
          </p:nvPr>
        </p:nvSpPr>
        <p:spPr/>
        <p:txBody>
          <a:bodyPr/>
          <a:lstStyle/>
          <a:p>
            <a:pPr marL="358775" indent="-358775"/>
            <a:r>
              <a:rPr lang="en-US" altLang="zh-TW" sz="2400" dirty="0"/>
              <a:t>Two common types of RAM exist:</a:t>
            </a:r>
          </a:p>
          <a:p>
            <a:pPr lvl="1"/>
            <a:r>
              <a:rPr lang="en-US" altLang="zh-TW" sz="2200" dirty="0"/>
              <a:t>Dynamic RAM (DRAM)</a:t>
            </a:r>
          </a:p>
          <a:p>
            <a:pPr lvl="1"/>
            <a:r>
              <a:rPr lang="en-US" altLang="zh-TW" sz="2200" dirty="0"/>
              <a:t>Static RAM (SRAM)</a:t>
            </a:r>
          </a:p>
          <a:p>
            <a:pPr marL="358775" indent="-358775"/>
            <a:r>
              <a:rPr lang="en-US" altLang="zh-TW" sz="2400" dirty="0"/>
              <a:t>RAM chips usually reside on a memory module and are inserted into memory slots</a:t>
            </a:r>
            <a:endParaRPr lang="en-US" sz="2400" dirty="0" smtClean="0"/>
          </a:p>
        </p:txBody>
      </p:sp>
      <p:sp>
        <p:nvSpPr>
          <p:cNvPr id="5" name="Content Placeholder 3"/>
          <p:cNvSpPr txBox="1">
            <a:spLocks/>
          </p:cNvSpPr>
          <p:nvPr/>
        </p:nvSpPr>
        <p:spPr>
          <a:xfrm>
            <a:off x="519169" y="5791200"/>
            <a:ext cx="8032638" cy="381000"/>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smtClean="0"/>
              <a:t>Figure 6-13 </a:t>
            </a:r>
            <a:r>
              <a:rPr lang="en-US" sz="1800" smtClean="0"/>
              <a:t>Memory modules contain memory chips.</a:t>
            </a:r>
            <a:endParaRPr lang="en-US" sz="1800" dirty="0"/>
          </a:p>
        </p:txBody>
      </p:sp>
    </p:spTree>
    <p:extLst>
      <p:ext uri="{BB962C8B-B14F-4D97-AF65-F5344CB8AC3E}">
        <p14:creationId xmlns:p14="http://schemas.microsoft.com/office/powerpoint/2010/main" val="146539106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 </a:t>
            </a:r>
            <a:r>
              <a:rPr lang="en-US" dirty="0" smtClean="0"/>
              <a:t>(6 </a:t>
            </a:r>
            <a:r>
              <a:rPr lang="en-US" dirty="0"/>
              <a:t>of </a:t>
            </a:r>
            <a:r>
              <a:rPr lang="en-US" dirty="0" smtClean="0"/>
              <a:t>10)</a:t>
            </a:r>
            <a:endParaRPr lang="en-US" dirty="0"/>
          </a:p>
        </p:txBody>
      </p:sp>
      <p:sp>
        <p:nvSpPr>
          <p:cNvPr id="7" name="Content Placeholder 6"/>
          <p:cNvSpPr>
            <a:spLocks noGrp="1"/>
          </p:cNvSpPr>
          <p:nvPr>
            <p:ph sz="quarter" idx="11"/>
          </p:nvPr>
        </p:nvSpPr>
        <p:spPr>
          <a:xfrm>
            <a:off x="457200" y="1219200"/>
            <a:ext cx="8305800" cy="616946"/>
          </a:xfrm>
        </p:spPr>
        <p:txBody>
          <a:bodyPr/>
          <a:lstStyle/>
          <a:p>
            <a:pPr marL="0" indent="0">
              <a:buNone/>
            </a:pPr>
            <a:r>
              <a:rPr lang="en-US" b="1" dirty="0"/>
              <a:t>Table 6-1 </a:t>
            </a:r>
            <a:r>
              <a:rPr lang="en-US" b="1" dirty="0" smtClean="0"/>
              <a:t>Common DRAM Variations</a:t>
            </a:r>
            <a:endParaRPr lang="en-US" b="1" dirty="0"/>
          </a:p>
        </p:txBody>
      </p:sp>
      <p:graphicFrame>
        <p:nvGraphicFramePr>
          <p:cNvPr id="8" name="Table 7"/>
          <p:cNvGraphicFramePr>
            <a:graphicFrameLocks noGrp="1"/>
          </p:cNvGraphicFramePr>
          <p:nvPr>
            <p:extLst>
              <p:ext uri="{D42A27DB-BD31-4B8C-83A1-F6EECF244321}">
                <p14:modId xmlns:p14="http://schemas.microsoft.com/office/powerpoint/2010/main" val="3117841155"/>
              </p:ext>
            </p:extLst>
          </p:nvPr>
        </p:nvGraphicFramePr>
        <p:xfrm>
          <a:off x="381000" y="2179320"/>
          <a:ext cx="8458200" cy="3840480"/>
        </p:xfrm>
        <a:graphic>
          <a:graphicData uri="http://schemas.openxmlformats.org/drawingml/2006/table">
            <a:tbl>
              <a:tblPr firstRow="1" bandRow="1">
                <a:tableStyleId>{5940675A-B579-460E-94D1-54222C63F5DA}</a:tableStyleId>
              </a:tblPr>
              <a:tblGrid>
                <a:gridCol w="4229100"/>
                <a:gridCol w="4229100"/>
              </a:tblGrid>
              <a:tr h="228598">
                <a:tc>
                  <a:txBody>
                    <a:bodyPr/>
                    <a:lstStyle/>
                    <a:p>
                      <a:r>
                        <a:rPr lang="en-US" sz="1400" b="1" i="0" kern="1200" dirty="0" smtClean="0">
                          <a:solidFill>
                            <a:schemeClr val="bg1"/>
                          </a:solidFill>
                          <a:effectLst/>
                          <a:latin typeface="Arial" pitchFamily="34" charset="0"/>
                          <a:ea typeface="+mn-ea"/>
                          <a:cs typeface="Arial" pitchFamily="34" charset="0"/>
                        </a:rPr>
                        <a:t>Name</a:t>
                      </a:r>
                      <a:endParaRPr lang="en-US" sz="1400" dirty="0">
                        <a:solidFill>
                          <a:schemeClr val="bg1"/>
                        </a:solidFill>
                        <a:latin typeface="Arial" pitchFamily="34" charset="0"/>
                        <a:cs typeface="Arial" pitchFamily="34" charset="0"/>
                      </a:endParaRPr>
                    </a:p>
                  </a:txBody>
                  <a:tcPr>
                    <a:solidFill>
                      <a:srgbClr val="8A288F"/>
                    </a:solidFill>
                  </a:tcPr>
                </a:tc>
                <a:tc>
                  <a:txBody>
                    <a:bodyPr/>
                    <a:lstStyle/>
                    <a:p>
                      <a:r>
                        <a:rPr lang="en-US" sz="1400" b="1" i="0" kern="1200" dirty="0" smtClean="0">
                          <a:solidFill>
                            <a:schemeClr val="bg1"/>
                          </a:solidFill>
                          <a:effectLst/>
                          <a:latin typeface="Arial" pitchFamily="34" charset="0"/>
                          <a:ea typeface="+mn-ea"/>
                          <a:cs typeface="Arial" pitchFamily="34" charset="0"/>
                        </a:rPr>
                        <a:t>Comments</a:t>
                      </a:r>
                      <a:endParaRPr lang="en-US" sz="1400" dirty="0">
                        <a:solidFill>
                          <a:schemeClr val="bg1"/>
                        </a:solidFill>
                        <a:latin typeface="Arial" pitchFamily="34" charset="0"/>
                        <a:cs typeface="Arial" pitchFamily="34" charset="0"/>
                      </a:endParaRPr>
                    </a:p>
                  </a:txBody>
                  <a:tcPr>
                    <a:solidFill>
                      <a:srgbClr val="8A288F"/>
                    </a:solidFill>
                  </a:tcPr>
                </a:tc>
              </a:tr>
              <a:tr h="457198">
                <a:tc>
                  <a:txBody>
                    <a:bodyPr/>
                    <a:lstStyle/>
                    <a:p>
                      <a:r>
                        <a:rPr lang="en-US" sz="1400" i="0" kern="1200" dirty="0" smtClean="0">
                          <a:solidFill>
                            <a:schemeClr val="tx1"/>
                          </a:solidFill>
                          <a:effectLst/>
                          <a:latin typeface="Arial" pitchFamily="34" charset="0"/>
                          <a:ea typeface="+mn-ea"/>
                          <a:cs typeface="Arial" pitchFamily="34" charset="0"/>
                        </a:rPr>
                        <a:t>SDRAM (Synchronous DRAM)</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Synchronized to the system clock</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Much faster than DRAM</a:t>
                      </a:r>
                      <a:endParaRPr lang="en-US" sz="1400" dirty="0">
                        <a:latin typeface="Arial" pitchFamily="34" charset="0"/>
                        <a:cs typeface="Arial" pitchFamily="34" charset="0"/>
                      </a:endParaRPr>
                    </a:p>
                  </a:txBody>
                  <a:tcPr/>
                </a:tc>
              </a:tr>
              <a:tr h="598714">
                <a:tc>
                  <a:txBody>
                    <a:bodyPr/>
                    <a:lstStyle/>
                    <a:p>
                      <a:r>
                        <a:rPr lang="en-US" sz="1400" i="0" kern="1200" dirty="0" smtClean="0">
                          <a:solidFill>
                            <a:schemeClr val="tx1"/>
                          </a:solidFill>
                          <a:effectLst/>
                          <a:latin typeface="Arial" pitchFamily="34" charset="0"/>
                          <a:ea typeface="+mn-ea"/>
                          <a:cs typeface="Arial" pitchFamily="34" charset="0"/>
                        </a:rPr>
                        <a:t>DDR SDRAM (Double Data Rate SDRAM)</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Transfers data twice, instead of once, for each clock cycle</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Faster than SDRAM</a:t>
                      </a:r>
                      <a:endParaRPr lang="en-US" sz="1400" dirty="0">
                        <a:latin typeface="Arial" pitchFamily="34" charset="0"/>
                        <a:cs typeface="Arial" pitchFamily="34" charset="0"/>
                      </a:endParaRPr>
                    </a:p>
                  </a:txBody>
                  <a:tcPr/>
                </a:tc>
              </a:tr>
              <a:tr h="426718">
                <a:tc>
                  <a:txBody>
                    <a:bodyPr/>
                    <a:lstStyle/>
                    <a:p>
                      <a:r>
                        <a:rPr lang="en-US" sz="1400" i="0" kern="1200" dirty="0" smtClean="0">
                          <a:solidFill>
                            <a:schemeClr val="tx1"/>
                          </a:solidFill>
                          <a:effectLst/>
                          <a:latin typeface="Arial" pitchFamily="34" charset="0"/>
                          <a:ea typeface="+mn-ea"/>
                          <a:cs typeface="Arial" pitchFamily="34" charset="0"/>
                        </a:rPr>
                        <a:t>DDR2</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Second generation of DDR</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Faster than DDR</a:t>
                      </a:r>
                      <a:endParaRPr lang="en-US" sz="1400" dirty="0">
                        <a:latin typeface="Arial" pitchFamily="34" charset="0"/>
                        <a:cs typeface="Arial" pitchFamily="34" charset="0"/>
                      </a:endParaRPr>
                    </a:p>
                  </a:txBody>
                  <a:tcPr/>
                </a:tc>
              </a:tr>
              <a:tr h="899158">
                <a:tc>
                  <a:txBody>
                    <a:bodyPr/>
                    <a:lstStyle/>
                    <a:p>
                      <a:r>
                        <a:rPr lang="en-US" sz="1400" i="0" kern="1200" dirty="0" smtClean="0">
                          <a:solidFill>
                            <a:schemeClr val="tx1"/>
                          </a:solidFill>
                          <a:effectLst/>
                          <a:latin typeface="Arial" pitchFamily="34" charset="0"/>
                          <a:ea typeface="+mn-ea"/>
                          <a:cs typeface="Arial" pitchFamily="34" charset="0"/>
                        </a:rPr>
                        <a:t>DDR3</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Third generation of DDR</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Designed for computers with multi-core processors</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Faster than DDR2</a:t>
                      </a:r>
                      <a:endParaRPr lang="en-US" sz="1400" dirty="0">
                        <a:latin typeface="Arial" pitchFamily="34" charset="0"/>
                        <a:cs typeface="Arial" pitchFamily="34" charset="0"/>
                      </a:endParaRPr>
                    </a:p>
                  </a:txBody>
                  <a:tcPr/>
                </a:tc>
              </a:tr>
              <a:tr h="487678">
                <a:tc>
                  <a:txBody>
                    <a:bodyPr/>
                    <a:lstStyle/>
                    <a:p>
                      <a:r>
                        <a:rPr lang="en-US" sz="1400" i="0" kern="1200" dirty="0" smtClean="0">
                          <a:solidFill>
                            <a:schemeClr val="tx1"/>
                          </a:solidFill>
                          <a:effectLst/>
                          <a:latin typeface="Arial" pitchFamily="34" charset="0"/>
                          <a:ea typeface="+mn-ea"/>
                          <a:cs typeface="Arial" pitchFamily="34" charset="0"/>
                        </a:rPr>
                        <a:t>DDR4</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Fourth generation of DDR</a:t>
                      </a:r>
                    </a:p>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Faster than DDR3</a:t>
                      </a:r>
                      <a:endParaRPr lang="en-US" sz="1400" dirty="0">
                        <a:latin typeface="Arial" pitchFamily="34" charset="0"/>
                        <a:cs typeface="Arial" pitchFamily="34" charset="0"/>
                      </a:endParaRPr>
                    </a:p>
                  </a:txBody>
                  <a:tcPr/>
                </a:tc>
              </a:tr>
              <a:tr h="274318">
                <a:tc>
                  <a:txBody>
                    <a:bodyPr/>
                    <a:lstStyle/>
                    <a:p>
                      <a:r>
                        <a:rPr lang="en-US" sz="1400" i="0" kern="1200" dirty="0" smtClean="0">
                          <a:solidFill>
                            <a:schemeClr val="tx1"/>
                          </a:solidFill>
                          <a:effectLst/>
                          <a:latin typeface="Arial" pitchFamily="34" charset="0"/>
                          <a:ea typeface="+mn-ea"/>
                          <a:cs typeface="Arial" pitchFamily="34" charset="0"/>
                        </a:rPr>
                        <a:t>RDRAM (Rambus DRAM)</a:t>
                      </a:r>
                      <a:endParaRPr lang="en-US" sz="1400" dirty="0">
                        <a:latin typeface="Arial" pitchFamily="34" charset="0"/>
                        <a:cs typeface="Arial" pitchFamily="34" charset="0"/>
                      </a:endParaRPr>
                    </a:p>
                  </a:txBody>
                  <a:tcPr/>
                </a:tc>
                <a:tc>
                  <a:txBody>
                    <a:bodyPr/>
                    <a:lstStyle/>
                    <a:p>
                      <a:pPr marL="285750" indent="-285750">
                        <a:buFont typeface="Arial" pitchFamily="34" charset="0"/>
                        <a:buChar char="•"/>
                      </a:pPr>
                      <a:r>
                        <a:rPr lang="en-US" sz="1400" i="0" kern="1200" dirty="0" smtClean="0">
                          <a:solidFill>
                            <a:schemeClr val="tx1"/>
                          </a:solidFill>
                          <a:effectLst/>
                          <a:latin typeface="Arial" pitchFamily="34" charset="0"/>
                          <a:ea typeface="+mn-ea"/>
                          <a:cs typeface="Arial" pitchFamily="34" charset="0"/>
                        </a:rPr>
                        <a:t>Much faster than SDRAM</a:t>
                      </a:r>
                      <a:endParaRPr lang="en-US" sz="14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322072404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r>
              <a:rPr lang="en-US" dirty="0" smtClean="0"/>
              <a:t>(7 </a:t>
            </a:r>
            <a:r>
              <a:rPr lang="en-US" dirty="0"/>
              <a:t>of </a:t>
            </a:r>
            <a:r>
              <a:rPr lang="en-US" dirty="0" smtClean="0"/>
              <a:t>10)</a:t>
            </a:r>
            <a:endParaRPr lang="en-US" dirty="0"/>
          </a:p>
        </p:txBody>
      </p:sp>
      <p:sp>
        <p:nvSpPr>
          <p:cNvPr id="5" name="Content Placeholder 4"/>
          <p:cNvSpPr>
            <a:spLocks noGrp="1"/>
          </p:cNvSpPr>
          <p:nvPr>
            <p:ph sz="quarter" idx="11"/>
          </p:nvPr>
        </p:nvSpPr>
        <p:spPr>
          <a:xfrm>
            <a:off x="228600" y="1295400"/>
            <a:ext cx="8763000" cy="838200"/>
          </a:xfrm>
        </p:spPr>
        <p:txBody>
          <a:bodyPr/>
          <a:lstStyle/>
          <a:p>
            <a:r>
              <a:rPr lang="en-US" sz="2400" b="1" dirty="0"/>
              <a:t>Memory cache </a:t>
            </a:r>
            <a:r>
              <a:rPr lang="en-US" sz="2400" dirty="0"/>
              <a:t>speeds the processes of the </a:t>
            </a:r>
            <a:r>
              <a:rPr lang="en-US" sz="2400" dirty="0" smtClean="0"/>
              <a:t>computer because </a:t>
            </a:r>
            <a:r>
              <a:rPr lang="en-US" sz="2400" dirty="0"/>
              <a:t>it stores frequently used instructions and data</a:t>
            </a:r>
            <a:endParaRPr lang="en-US" sz="2400" b="1" dirty="0"/>
          </a:p>
        </p:txBody>
      </p:sp>
      <p:pic>
        <p:nvPicPr>
          <p:cNvPr id="11266" name="Picture 2" descr="An illustration demonstrates the transaction between the Processor chip and RAM. The Processor chip comprises of “L1 cache-part of processor” and “L2 cache-part of processor.” An inward arrow reading, “L1 cache-fastest access,” points toward L1 cache, and an inward arrow reading, “Slower access than L1 cache,” points toward L2 cache. A double headed arrow flows between Processor Chip and “L3 cache-separate chip between processor and RAM.” An inward arrow reading, “Slower access than L1 and L2 cache,” points toward L3 cache. Another double headed arrow flows between processor chip and RAM; an inward arrow reading, “Slower access than L1, L2, and L3 cache,” points toward RAM.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305" y="2175565"/>
            <a:ext cx="4551390" cy="323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2000" b="1" dirty="0"/>
              <a:t>Figure 6-14 </a:t>
            </a:r>
            <a:r>
              <a:rPr lang="en-US" sz="2000" dirty="0"/>
              <a:t>Memory cache helps speed processing times when the processor requests </a:t>
            </a:r>
            <a:r>
              <a:rPr lang="en-US" sz="2000" dirty="0" smtClean="0"/>
              <a:t>data, instructions</a:t>
            </a:r>
            <a:r>
              <a:rPr lang="en-US" sz="2000" dirty="0"/>
              <a:t>, or information</a:t>
            </a:r>
            <a:r>
              <a:rPr lang="en-US" sz="2000" dirty="0" smtClean="0"/>
              <a:t>.</a:t>
            </a:r>
            <a:endParaRPr lang="en-US" sz="2000" dirty="0"/>
          </a:p>
        </p:txBody>
      </p:sp>
    </p:spTree>
    <p:extLst>
      <p:ext uri="{BB962C8B-B14F-4D97-AF65-F5344CB8AC3E}">
        <p14:creationId xmlns:p14="http://schemas.microsoft.com/office/powerpoint/2010/main" val="87683289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Memory </a:t>
            </a:r>
            <a:r>
              <a:rPr lang="en-US" dirty="0" smtClean="0"/>
              <a:t>(8 </a:t>
            </a:r>
            <a:r>
              <a:rPr lang="en-US" dirty="0"/>
              <a:t>of </a:t>
            </a:r>
            <a:r>
              <a:rPr lang="en-US" dirty="0" smtClean="0"/>
              <a:t>10)</a:t>
            </a:r>
            <a:endParaRPr lang="en-US" dirty="0"/>
          </a:p>
        </p:txBody>
      </p:sp>
      <p:sp>
        <p:nvSpPr>
          <p:cNvPr id="7" name="Content Placeholder 6"/>
          <p:cNvSpPr>
            <a:spLocks noGrp="1"/>
          </p:cNvSpPr>
          <p:nvPr>
            <p:ph idx="1"/>
          </p:nvPr>
        </p:nvSpPr>
        <p:spPr/>
        <p:txBody>
          <a:bodyPr/>
          <a:lstStyle/>
          <a:p>
            <a:pPr marL="358775" lvl="0" indent="-358775"/>
            <a:r>
              <a:rPr lang="en-US" b="1" dirty="0"/>
              <a:t>Read-only memory</a:t>
            </a:r>
            <a:r>
              <a:rPr lang="en-US" dirty="0"/>
              <a:t> (</a:t>
            </a:r>
            <a:r>
              <a:rPr lang="en-US" b="1" dirty="0"/>
              <a:t>ROM</a:t>
            </a:r>
            <a:r>
              <a:rPr lang="en-US" dirty="0"/>
              <a:t>) refers to memory chips storing permanent data and instructions</a:t>
            </a:r>
            <a:endParaRPr lang="en-US" b="1" dirty="0"/>
          </a:p>
          <a:p>
            <a:pPr lvl="1"/>
            <a:r>
              <a:rPr lang="en-US" b="1" dirty="0" smtClean="0"/>
              <a:t>Firmware</a:t>
            </a:r>
          </a:p>
          <a:p>
            <a:pPr marL="358775" indent="-358775">
              <a:spcBef>
                <a:spcPts val="1200"/>
              </a:spcBef>
            </a:pPr>
            <a:r>
              <a:rPr lang="en-US" altLang="zh-TW" b="1" dirty="0"/>
              <a:t>Flash memory</a:t>
            </a:r>
            <a:r>
              <a:rPr lang="en-US" altLang="zh-TW" dirty="0"/>
              <a:t> can be erased electronically and rewritten</a:t>
            </a:r>
          </a:p>
          <a:p>
            <a:pPr lvl="1"/>
            <a:r>
              <a:rPr lang="en-US" altLang="zh-TW" dirty="0"/>
              <a:t>CMOS</a:t>
            </a:r>
            <a:r>
              <a:rPr lang="en-US" altLang="zh-TW" b="1" dirty="0"/>
              <a:t> </a:t>
            </a:r>
            <a:r>
              <a:rPr lang="en-US" altLang="zh-TW" dirty="0"/>
              <a:t>technology uses battery power to retain information when the power to the computer is </a:t>
            </a:r>
            <a:r>
              <a:rPr lang="en-US" altLang="zh-TW" dirty="0" smtClean="0"/>
              <a:t>off</a:t>
            </a:r>
            <a:endParaRPr lang="en-US" altLang="zh-TW" dirty="0"/>
          </a:p>
        </p:txBody>
      </p:sp>
    </p:spTree>
    <p:extLst>
      <p:ext uri="{BB962C8B-B14F-4D97-AF65-F5344CB8AC3E}">
        <p14:creationId xmlns:p14="http://schemas.microsoft.com/office/powerpoint/2010/main" val="418946301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Memory </a:t>
            </a:r>
            <a:r>
              <a:rPr lang="en-US" dirty="0" smtClean="0"/>
              <a:t>(9 </a:t>
            </a:r>
            <a:r>
              <a:rPr lang="en-US" dirty="0"/>
              <a:t>of </a:t>
            </a:r>
            <a:r>
              <a:rPr lang="en-US" dirty="0" smtClean="0"/>
              <a:t>10)</a:t>
            </a:r>
            <a:endParaRPr lang="en-US" dirty="0"/>
          </a:p>
        </p:txBody>
      </p:sp>
      <p:sp>
        <p:nvSpPr>
          <p:cNvPr id="3" name="Content Placeholder 2"/>
          <p:cNvSpPr>
            <a:spLocks noGrp="1"/>
          </p:cNvSpPr>
          <p:nvPr>
            <p:ph sz="quarter" idx="11"/>
          </p:nvPr>
        </p:nvSpPr>
        <p:spPr>
          <a:xfrm>
            <a:off x="457200" y="1295400"/>
            <a:ext cx="8305800" cy="1447800"/>
          </a:xfrm>
        </p:spPr>
        <p:txBody>
          <a:bodyPr/>
          <a:lstStyle/>
          <a:p>
            <a:r>
              <a:rPr lang="en-US" b="1" dirty="0"/>
              <a:t>Access time</a:t>
            </a:r>
            <a:r>
              <a:rPr lang="en-US" dirty="0"/>
              <a:t> is the amount of time it takes the processor to read from memory</a:t>
            </a:r>
          </a:p>
          <a:p>
            <a:pPr lvl="1"/>
            <a:r>
              <a:rPr lang="en-US" dirty="0"/>
              <a:t>Measured in nanoseconds</a:t>
            </a:r>
          </a:p>
        </p:txBody>
      </p:sp>
      <p:pic>
        <p:nvPicPr>
          <p:cNvPr id="12290" name="Picture 2" descr="An illustration shows two photos. The first photo shows a close-up of an open eye and the second shows a close-up of a closed eye. Text above the photos reads, “10 million operations equal 1 b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0" y="2743200"/>
            <a:ext cx="16383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p:txBody>
          <a:bodyPr/>
          <a:lstStyle/>
          <a:p>
            <a:r>
              <a:rPr lang="en-US" sz="2000" b="1" dirty="0"/>
              <a:t>Figure 6-15 </a:t>
            </a:r>
            <a:r>
              <a:rPr lang="en-US" sz="2000" dirty="0"/>
              <a:t>It </a:t>
            </a:r>
            <a:r>
              <a:rPr lang="en-US" sz="2000" dirty="0" smtClean="0"/>
              <a:t>takes about </a:t>
            </a:r>
            <a:r>
              <a:rPr lang="en-US" sz="2000" dirty="0"/>
              <a:t>one-tenth of </a:t>
            </a:r>
            <a:r>
              <a:rPr lang="en-US" sz="2000" dirty="0" smtClean="0"/>
              <a:t>a second </a:t>
            </a:r>
            <a:r>
              <a:rPr lang="en-US" sz="2000" dirty="0"/>
              <a:t>to blink </a:t>
            </a:r>
            <a:r>
              <a:rPr lang="en-US" sz="2000" dirty="0" smtClean="0"/>
              <a:t>your eye</a:t>
            </a:r>
            <a:r>
              <a:rPr lang="en-US" sz="2000" dirty="0"/>
              <a:t>, in which time </a:t>
            </a:r>
            <a:r>
              <a:rPr lang="en-US" sz="2000" dirty="0" smtClean="0"/>
              <a:t>a computer </a:t>
            </a:r>
            <a:r>
              <a:rPr lang="en-US" sz="2000" dirty="0"/>
              <a:t>can </a:t>
            </a:r>
            <a:r>
              <a:rPr lang="en-US" sz="2000" dirty="0" smtClean="0"/>
              <a:t>perform some operations 10 </a:t>
            </a:r>
            <a:r>
              <a:rPr lang="en-US" sz="2000" dirty="0"/>
              <a:t>million times</a:t>
            </a:r>
            <a:r>
              <a:rPr lang="en-US" sz="2000" dirty="0" smtClean="0"/>
              <a:t>.</a:t>
            </a:r>
            <a:endParaRPr lang="en-US" sz="2000" dirty="0"/>
          </a:p>
        </p:txBody>
      </p:sp>
    </p:spTree>
    <p:extLst>
      <p:ext uri="{BB962C8B-B14F-4D97-AF65-F5344CB8AC3E}">
        <p14:creationId xmlns:p14="http://schemas.microsoft.com/office/powerpoint/2010/main" val="181823084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a:t>
            </a:r>
            <a:r>
              <a:rPr lang="en-US" dirty="0" smtClean="0"/>
              <a:t>(2 </a:t>
            </a:r>
            <a:r>
              <a:rPr lang="en-US" dirty="0"/>
              <a:t>of 2)</a:t>
            </a:r>
          </a:p>
        </p:txBody>
      </p:sp>
      <p:sp>
        <p:nvSpPr>
          <p:cNvPr id="3" name="Content Placeholder 2"/>
          <p:cNvSpPr>
            <a:spLocks noGrp="1"/>
          </p:cNvSpPr>
          <p:nvPr>
            <p:ph idx="1"/>
          </p:nvPr>
        </p:nvSpPr>
        <p:spPr>
          <a:xfrm>
            <a:off x="152400" y="1219200"/>
            <a:ext cx="8839200" cy="4953000"/>
          </a:xfrm>
        </p:spPr>
        <p:txBody>
          <a:bodyPr/>
          <a:lstStyle/>
          <a:p>
            <a:r>
              <a:rPr lang="en-US" dirty="0"/>
              <a:t>Define a bit, and describe how a series of bits represents data</a:t>
            </a:r>
          </a:p>
          <a:p>
            <a:pPr lvl="0"/>
            <a:r>
              <a:rPr lang="en-US" dirty="0" smtClean="0"/>
              <a:t>Explain </a:t>
            </a:r>
            <a:r>
              <a:rPr lang="en-US" dirty="0"/>
              <a:t>how program and application instructions transfer in and out of memory</a:t>
            </a:r>
          </a:p>
          <a:p>
            <a:pPr lvl="0"/>
            <a:r>
              <a:rPr lang="en-US" dirty="0"/>
              <a:t>Differentiate among the various types of memory</a:t>
            </a:r>
          </a:p>
          <a:p>
            <a:pPr lvl="0"/>
            <a:r>
              <a:rPr lang="en-US" dirty="0"/>
              <a:t>Describe the purpose of adapter cards and USB adapters</a:t>
            </a:r>
          </a:p>
          <a:p>
            <a:pPr lvl="0"/>
            <a:r>
              <a:rPr lang="en-US" dirty="0"/>
              <a:t>Explain the function of a bus</a:t>
            </a:r>
          </a:p>
          <a:p>
            <a:pPr lvl="0"/>
            <a:r>
              <a:rPr lang="en-US" dirty="0"/>
              <a:t>Explain the purpose of a power supply and batteries</a:t>
            </a:r>
          </a:p>
          <a:p>
            <a:pPr lvl="0"/>
            <a:r>
              <a:rPr lang="en-US" dirty="0"/>
              <a:t>Describe how to care for computers and mobile devices</a:t>
            </a:r>
          </a:p>
        </p:txBody>
      </p:sp>
    </p:spTree>
    <p:extLst>
      <p:ext uri="{BB962C8B-B14F-4D97-AF65-F5344CB8AC3E}">
        <p14:creationId xmlns:p14="http://schemas.microsoft.com/office/powerpoint/2010/main" val="56746339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143000"/>
          </a:xfrm>
        </p:spPr>
        <p:txBody>
          <a:bodyPr/>
          <a:lstStyle/>
          <a:p>
            <a:r>
              <a:rPr lang="en-US" dirty="0"/>
              <a:t>Memory (</a:t>
            </a:r>
            <a:r>
              <a:rPr lang="en-US" dirty="0" smtClean="0"/>
              <a:t>10 </a:t>
            </a:r>
            <a:r>
              <a:rPr lang="en-US" dirty="0"/>
              <a:t>of </a:t>
            </a:r>
            <a:r>
              <a:rPr lang="en-US" dirty="0" smtClean="0"/>
              <a:t>10)</a:t>
            </a:r>
            <a:endParaRPr lang="en-US" dirty="0"/>
          </a:p>
        </p:txBody>
      </p:sp>
      <p:sp>
        <p:nvSpPr>
          <p:cNvPr id="5" name="Content Placeholder 4"/>
          <p:cNvSpPr>
            <a:spLocks noGrp="1"/>
          </p:cNvSpPr>
          <p:nvPr>
            <p:ph sz="quarter" idx="11"/>
          </p:nvPr>
        </p:nvSpPr>
        <p:spPr>
          <a:xfrm>
            <a:off x="457200" y="1547527"/>
            <a:ext cx="8305800" cy="509873"/>
          </a:xfrm>
        </p:spPr>
        <p:txBody>
          <a:bodyPr/>
          <a:lstStyle/>
          <a:p>
            <a:pPr marL="0" indent="0">
              <a:buNone/>
            </a:pPr>
            <a:r>
              <a:rPr lang="en-US" b="1" dirty="0"/>
              <a:t>Table 6-2 access Time </a:t>
            </a:r>
            <a:r>
              <a:rPr lang="en-US" b="1" dirty="0" smtClean="0"/>
              <a:t>Terminology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83118657"/>
              </p:ext>
            </p:extLst>
          </p:nvPr>
        </p:nvGraphicFramePr>
        <p:xfrm>
          <a:off x="381000" y="2590800"/>
          <a:ext cx="8458200" cy="2362200"/>
        </p:xfrm>
        <a:graphic>
          <a:graphicData uri="http://schemas.openxmlformats.org/drawingml/2006/table">
            <a:tbl>
              <a:tblPr firstRow="1" bandRow="1">
                <a:tableStyleId>{5940675A-B579-460E-94D1-54222C63F5DA}</a:tableStyleId>
              </a:tblPr>
              <a:tblGrid>
                <a:gridCol w="2819400"/>
                <a:gridCol w="2819400"/>
                <a:gridCol w="2819400"/>
              </a:tblGrid>
              <a:tr h="533400">
                <a:tc>
                  <a:txBody>
                    <a:bodyPr/>
                    <a:lstStyle/>
                    <a:p>
                      <a:r>
                        <a:rPr lang="en-US" sz="1600" b="1" i="0" kern="1200" dirty="0" smtClean="0">
                          <a:solidFill>
                            <a:schemeClr val="bg1"/>
                          </a:solidFill>
                          <a:effectLst/>
                          <a:latin typeface="Arial" pitchFamily="34" charset="0"/>
                          <a:ea typeface="+mn-ea"/>
                          <a:cs typeface="Arial" pitchFamily="34" charset="0"/>
                        </a:rPr>
                        <a:t>Term</a:t>
                      </a:r>
                      <a:endParaRPr lang="en-US" sz="1600" dirty="0">
                        <a:solidFill>
                          <a:schemeClr val="bg1"/>
                        </a:solidFill>
                        <a:latin typeface="Arial" pitchFamily="34" charset="0"/>
                        <a:cs typeface="Arial" pitchFamily="34" charset="0"/>
                      </a:endParaRPr>
                    </a:p>
                  </a:txBody>
                  <a:tcPr anchor="ctr">
                    <a:solidFill>
                      <a:srgbClr val="8A288F"/>
                    </a:solidFill>
                  </a:tcPr>
                </a:tc>
                <a:tc>
                  <a:txBody>
                    <a:bodyPr/>
                    <a:lstStyle/>
                    <a:p>
                      <a:r>
                        <a:rPr lang="en-US" sz="1600" b="1" i="0" kern="1200" dirty="0" smtClean="0">
                          <a:solidFill>
                            <a:schemeClr val="bg1"/>
                          </a:solidFill>
                          <a:effectLst/>
                          <a:latin typeface="Arial" pitchFamily="34" charset="0"/>
                          <a:ea typeface="+mn-ea"/>
                          <a:cs typeface="Arial" pitchFamily="34" charset="0"/>
                        </a:rPr>
                        <a:t>Abbreviation</a:t>
                      </a:r>
                      <a:endParaRPr lang="en-US" sz="1600" dirty="0">
                        <a:solidFill>
                          <a:schemeClr val="bg1"/>
                        </a:solidFill>
                        <a:latin typeface="Arial" pitchFamily="34" charset="0"/>
                        <a:cs typeface="Arial" pitchFamily="34" charset="0"/>
                      </a:endParaRPr>
                    </a:p>
                  </a:txBody>
                  <a:tcPr anchor="ctr">
                    <a:solidFill>
                      <a:srgbClr val="8A288F"/>
                    </a:solidFill>
                  </a:tcPr>
                </a:tc>
                <a:tc>
                  <a:txBody>
                    <a:bodyPr/>
                    <a:lstStyle/>
                    <a:p>
                      <a:r>
                        <a:rPr lang="en-US" sz="1600" b="1" i="0" kern="1200" dirty="0" smtClean="0">
                          <a:solidFill>
                            <a:schemeClr val="bg1"/>
                          </a:solidFill>
                          <a:effectLst/>
                          <a:latin typeface="Arial" pitchFamily="34" charset="0"/>
                          <a:ea typeface="+mn-ea"/>
                          <a:cs typeface="Arial" pitchFamily="34" charset="0"/>
                        </a:rPr>
                        <a:t>Speed</a:t>
                      </a:r>
                      <a:endParaRPr lang="en-US" sz="1600" dirty="0">
                        <a:solidFill>
                          <a:schemeClr val="bg1"/>
                        </a:solidFill>
                        <a:latin typeface="Arial" pitchFamily="34" charset="0"/>
                        <a:cs typeface="Arial" pitchFamily="34" charset="0"/>
                      </a:endParaRPr>
                    </a:p>
                  </a:txBody>
                  <a:tcPr anchor="ctr">
                    <a:solidFill>
                      <a:srgbClr val="8A288F"/>
                    </a:solidFill>
                  </a:tcPr>
                </a:tc>
              </a:tr>
              <a:tr h="609600">
                <a:tc>
                  <a:txBody>
                    <a:bodyPr/>
                    <a:lstStyle/>
                    <a:p>
                      <a:r>
                        <a:rPr lang="en-US" sz="1600" i="0" kern="1200" dirty="0" smtClean="0">
                          <a:solidFill>
                            <a:schemeClr val="tx1"/>
                          </a:solidFill>
                          <a:effectLst/>
                          <a:latin typeface="Arial" pitchFamily="34" charset="0"/>
                          <a:ea typeface="+mn-ea"/>
                          <a:cs typeface="Arial" pitchFamily="34" charset="0"/>
                        </a:rPr>
                        <a:t>Millisecond</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ms</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One-thousandth of a second</a:t>
                      </a:r>
                      <a:endParaRPr lang="en-US" sz="1600" dirty="0">
                        <a:latin typeface="Arial" pitchFamily="34" charset="0"/>
                        <a:cs typeface="Arial" pitchFamily="34" charset="0"/>
                      </a:endParaRPr>
                    </a:p>
                  </a:txBody>
                  <a:tcPr/>
                </a:tc>
              </a:tr>
              <a:tr h="502920">
                <a:tc>
                  <a:txBody>
                    <a:bodyPr/>
                    <a:lstStyle/>
                    <a:p>
                      <a:r>
                        <a:rPr lang="en-US" sz="1600" i="0" kern="1200" dirty="0" smtClean="0">
                          <a:solidFill>
                            <a:schemeClr val="tx1"/>
                          </a:solidFill>
                          <a:effectLst/>
                          <a:latin typeface="Arial" pitchFamily="34" charset="0"/>
                          <a:ea typeface="+mn-ea"/>
                          <a:cs typeface="Arial" pitchFamily="34" charset="0"/>
                        </a:rPr>
                        <a:t>Microsecond</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µs</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One-millionth of a second</a:t>
                      </a:r>
                      <a:endParaRPr lang="en-US" sz="1600" dirty="0">
                        <a:latin typeface="Arial" pitchFamily="34" charset="0"/>
                        <a:cs typeface="Arial" pitchFamily="34" charset="0"/>
                      </a:endParaRPr>
                    </a:p>
                  </a:txBody>
                  <a:tcPr/>
                </a:tc>
              </a:tr>
              <a:tr h="381000">
                <a:tc>
                  <a:txBody>
                    <a:bodyPr/>
                    <a:lstStyle/>
                    <a:p>
                      <a:r>
                        <a:rPr lang="en-US" sz="1600" i="0" kern="1200" dirty="0" smtClean="0">
                          <a:solidFill>
                            <a:schemeClr val="tx1"/>
                          </a:solidFill>
                          <a:effectLst/>
                          <a:latin typeface="Arial" pitchFamily="34" charset="0"/>
                          <a:ea typeface="+mn-ea"/>
                          <a:cs typeface="Arial" pitchFamily="34" charset="0"/>
                        </a:rPr>
                        <a:t>Nanosecond</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ns</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One-billionth of a second</a:t>
                      </a:r>
                      <a:endParaRPr lang="en-US" sz="1600" dirty="0">
                        <a:latin typeface="Arial" pitchFamily="34" charset="0"/>
                        <a:cs typeface="Arial" pitchFamily="34" charset="0"/>
                      </a:endParaRPr>
                    </a:p>
                  </a:txBody>
                  <a:tcPr/>
                </a:tc>
              </a:tr>
              <a:tr h="304800">
                <a:tc>
                  <a:txBody>
                    <a:bodyPr/>
                    <a:lstStyle/>
                    <a:p>
                      <a:r>
                        <a:rPr lang="en-US" sz="1600" i="0" kern="1200" dirty="0" smtClean="0">
                          <a:solidFill>
                            <a:schemeClr val="tx1"/>
                          </a:solidFill>
                          <a:effectLst/>
                          <a:latin typeface="Arial" pitchFamily="34" charset="0"/>
                          <a:ea typeface="+mn-ea"/>
                          <a:cs typeface="Arial" pitchFamily="34" charset="0"/>
                        </a:rPr>
                        <a:t>Picosecond</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ps</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One-trillionth of a second</a:t>
                      </a:r>
                      <a:endParaRPr lang="en-US" sz="16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400993984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Adapters (1 of 4)</a:t>
            </a:r>
            <a:endParaRPr lang="en-US" dirty="0"/>
          </a:p>
        </p:txBody>
      </p:sp>
      <p:sp>
        <p:nvSpPr>
          <p:cNvPr id="7" name="Content Placeholder 6"/>
          <p:cNvSpPr>
            <a:spLocks noGrp="1"/>
          </p:cNvSpPr>
          <p:nvPr>
            <p:ph idx="1"/>
          </p:nvPr>
        </p:nvSpPr>
        <p:spPr/>
        <p:txBody>
          <a:bodyPr/>
          <a:lstStyle/>
          <a:p>
            <a:r>
              <a:rPr lang="en-US" sz="2800" dirty="0"/>
              <a:t>An </a:t>
            </a:r>
            <a:r>
              <a:rPr lang="en-US" sz="2800" b="1" dirty="0"/>
              <a:t>adapter card</a:t>
            </a:r>
            <a:r>
              <a:rPr lang="en-US" sz="2800" dirty="0"/>
              <a:t> enhances functions of a component of a desktop or server system unit and/or provides connections to peripheral devices</a:t>
            </a:r>
          </a:p>
          <a:p>
            <a:pPr lvl="1"/>
            <a:r>
              <a:rPr lang="en-US" dirty="0"/>
              <a:t>Sound card and video card</a:t>
            </a:r>
          </a:p>
          <a:p>
            <a:r>
              <a:rPr lang="en-US" sz="2800" dirty="0"/>
              <a:t>An </a:t>
            </a:r>
            <a:r>
              <a:rPr lang="en-US" sz="2800" b="1" dirty="0"/>
              <a:t>expansion slot</a:t>
            </a:r>
            <a:r>
              <a:rPr lang="en-US" sz="2800" dirty="0"/>
              <a:t> is a socket on a desktop or server motherboard that can hold an adapter card</a:t>
            </a:r>
          </a:p>
        </p:txBody>
      </p:sp>
    </p:spTree>
    <p:extLst>
      <p:ext uri="{BB962C8B-B14F-4D97-AF65-F5344CB8AC3E}">
        <p14:creationId xmlns:p14="http://schemas.microsoft.com/office/powerpoint/2010/main" val="338870259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Adapters </a:t>
            </a:r>
            <a:r>
              <a:rPr lang="en-US" dirty="0" smtClean="0"/>
              <a:t>(2 </a:t>
            </a:r>
            <a:r>
              <a:rPr lang="en-US" dirty="0"/>
              <a:t>of 4)</a:t>
            </a:r>
          </a:p>
        </p:txBody>
      </p:sp>
      <p:sp>
        <p:nvSpPr>
          <p:cNvPr id="7" name="Content Placeholder 6"/>
          <p:cNvSpPr>
            <a:spLocks noGrp="1"/>
          </p:cNvSpPr>
          <p:nvPr>
            <p:ph sz="quarter" idx="11"/>
          </p:nvPr>
        </p:nvSpPr>
        <p:spPr>
          <a:xfrm>
            <a:off x="457200" y="1242727"/>
            <a:ext cx="8305800" cy="509873"/>
          </a:xfrm>
        </p:spPr>
        <p:txBody>
          <a:bodyPr/>
          <a:lstStyle/>
          <a:p>
            <a:pPr marL="0" indent="0">
              <a:buNone/>
            </a:pPr>
            <a:r>
              <a:rPr lang="en-US" sz="2400" b="1" dirty="0"/>
              <a:t>Table 6-3 adapter </a:t>
            </a:r>
            <a:r>
              <a:rPr lang="en-US" sz="2400" b="1" dirty="0" smtClean="0"/>
              <a:t>cards</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006041716"/>
              </p:ext>
            </p:extLst>
          </p:nvPr>
        </p:nvGraphicFramePr>
        <p:xfrm>
          <a:off x="228600" y="1828800"/>
          <a:ext cx="8686800" cy="4240279"/>
        </p:xfrm>
        <a:graphic>
          <a:graphicData uri="http://schemas.openxmlformats.org/drawingml/2006/table">
            <a:tbl>
              <a:tblPr firstRow="1" bandRow="1">
                <a:tableStyleId>{5940675A-B579-460E-94D1-54222C63F5DA}</a:tableStyleId>
              </a:tblPr>
              <a:tblGrid>
                <a:gridCol w="1705811"/>
                <a:gridCol w="6980989"/>
              </a:tblGrid>
              <a:tr h="377439">
                <a:tc>
                  <a:txBody>
                    <a:bodyPr/>
                    <a:lstStyle/>
                    <a:p>
                      <a:r>
                        <a:rPr lang="en-US" sz="1600" b="1" i="0" kern="1200" dirty="0" smtClean="0">
                          <a:solidFill>
                            <a:schemeClr val="bg1"/>
                          </a:solidFill>
                          <a:effectLst/>
                          <a:latin typeface="Arial" pitchFamily="34" charset="0"/>
                          <a:ea typeface="+mn-ea"/>
                          <a:cs typeface="Arial" pitchFamily="34" charset="0"/>
                        </a:rPr>
                        <a:t>Type</a:t>
                      </a:r>
                      <a:endParaRPr lang="en-US" sz="1600" dirty="0">
                        <a:solidFill>
                          <a:schemeClr val="bg1"/>
                        </a:solidFill>
                        <a:latin typeface="Arial" pitchFamily="34" charset="0"/>
                        <a:cs typeface="Arial" pitchFamily="34" charset="0"/>
                      </a:endParaRPr>
                    </a:p>
                  </a:txBody>
                  <a:tcPr anchor="ctr">
                    <a:solidFill>
                      <a:srgbClr val="8A288F"/>
                    </a:solidFill>
                  </a:tcPr>
                </a:tc>
                <a:tc>
                  <a:txBody>
                    <a:bodyPr/>
                    <a:lstStyle/>
                    <a:p>
                      <a:r>
                        <a:rPr lang="en-US" sz="1600" b="1" i="0" kern="1200" dirty="0" smtClean="0">
                          <a:solidFill>
                            <a:schemeClr val="bg1"/>
                          </a:solidFill>
                          <a:effectLst/>
                          <a:latin typeface="Arial" pitchFamily="34" charset="0"/>
                          <a:ea typeface="+mn-ea"/>
                          <a:cs typeface="Arial" pitchFamily="34" charset="0"/>
                        </a:rPr>
                        <a:t>Purpose</a:t>
                      </a:r>
                      <a:endParaRPr lang="en-US" sz="1600" dirty="0">
                        <a:solidFill>
                          <a:schemeClr val="bg1"/>
                        </a:solidFill>
                        <a:latin typeface="Arial" pitchFamily="34" charset="0"/>
                        <a:cs typeface="Arial" pitchFamily="34" charset="0"/>
                      </a:endParaRPr>
                    </a:p>
                  </a:txBody>
                  <a:tcPr anchor="ctr">
                    <a:solidFill>
                      <a:srgbClr val="8A288F"/>
                    </a:solidFill>
                  </a:tcPr>
                </a:tc>
              </a:tr>
              <a:tr h="377439">
                <a:tc>
                  <a:txBody>
                    <a:bodyPr/>
                    <a:lstStyle/>
                    <a:p>
                      <a:r>
                        <a:rPr lang="en-US" sz="1600" i="0" kern="1200" dirty="0" smtClean="0">
                          <a:solidFill>
                            <a:schemeClr val="tx1"/>
                          </a:solidFill>
                          <a:effectLst/>
                          <a:latin typeface="Arial" pitchFamily="34" charset="0"/>
                          <a:ea typeface="+mn-ea"/>
                          <a:cs typeface="Arial" pitchFamily="34" charset="0"/>
                        </a:rPr>
                        <a:t>Bluetooth</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Enables Bluetooth connectivity</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MIDI</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Connects to musical instruments</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Modem</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Connects to transmission media, such as cable television lines or phone lines</a:t>
                      </a:r>
                      <a:endParaRPr lang="en-US" sz="1600" b="1"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Network</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Provides network connections, such as to an Ethernet port</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Sound</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Connects to speakers or a microphone</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TV tuner</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Allows viewing of digital television broadcasts on a monitor</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USB</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Connects to high-speed USB ports</a:t>
                      </a:r>
                      <a:endParaRPr lang="en-US" sz="1600" dirty="0">
                        <a:latin typeface="Arial" pitchFamily="34" charset="0"/>
                        <a:cs typeface="Arial" pitchFamily="34" charset="0"/>
                      </a:endParaRPr>
                    </a:p>
                  </a:txBody>
                  <a:tcPr/>
                </a:tc>
              </a:tr>
              <a:tr h="641647">
                <a:tc>
                  <a:txBody>
                    <a:bodyPr/>
                    <a:lstStyle/>
                    <a:p>
                      <a:r>
                        <a:rPr lang="en-US" sz="1600" i="0" kern="1200" dirty="0" smtClean="0">
                          <a:solidFill>
                            <a:schemeClr val="tx1"/>
                          </a:solidFill>
                          <a:effectLst/>
                          <a:latin typeface="Arial" pitchFamily="34" charset="0"/>
                          <a:ea typeface="+mn-ea"/>
                          <a:cs typeface="Arial" pitchFamily="34" charset="0"/>
                        </a:rPr>
                        <a:t>Video</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Provides enhanced graphics capabilities, such as accelerated processing or the ability to connect a second monitor</a:t>
                      </a:r>
                      <a:endParaRPr lang="en-US" sz="1600" dirty="0">
                        <a:latin typeface="Arial" pitchFamily="34" charset="0"/>
                        <a:cs typeface="Arial" pitchFamily="34" charset="0"/>
                      </a:endParaRPr>
                    </a:p>
                  </a:txBody>
                  <a:tcPr/>
                </a:tc>
              </a:tr>
              <a:tr h="377439">
                <a:tc>
                  <a:txBody>
                    <a:bodyPr/>
                    <a:lstStyle/>
                    <a:p>
                      <a:r>
                        <a:rPr lang="en-US" sz="1600" i="0" kern="1200" dirty="0" smtClean="0">
                          <a:solidFill>
                            <a:schemeClr val="tx1"/>
                          </a:solidFill>
                          <a:effectLst/>
                          <a:latin typeface="Arial" pitchFamily="34" charset="0"/>
                          <a:ea typeface="+mn-ea"/>
                          <a:cs typeface="Arial" pitchFamily="34" charset="0"/>
                        </a:rPr>
                        <a:t>Video capture</a:t>
                      </a:r>
                      <a:endParaRPr lang="en-US" sz="1600" dirty="0">
                        <a:latin typeface="Arial" pitchFamily="34" charset="0"/>
                        <a:cs typeface="Arial" pitchFamily="34" charset="0"/>
                      </a:endParaRPr>
                    </a:p>
                  </a:txBody>
                  <a:tcPr/>
                </a:tc>
                <a:tc>
                  <a:txBody>
                    <a:bodyPr/>
                    <a:lstStyle/>
                    <a:p>
                      <a:r>
                        <a:rPr lang="en-US" sz="1600" i="0" kern="1200" dirty="0" smtClean="0">
                          <a:solidFill>
                            <a:schemeClr val="tx1"/>
                          </a:solidFill>
                          <a:effectLst/>
                          <a:latin typeface="Arial" pitchFamily="34" charset="0"/>
                          <a:ea typeface="+mn-ea"/>
                          <a:cs typeface="Arial" pitchFamily="34" charset="0"/>
                        </a:rPr>
                        <a:t>Connects to a digital video camera</a:t>
                      </a:r>
                      <a:endParaRPr lang="en-US" sz="16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84153792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909"/>
            <a:ext cx="8610600" cy="1039091"/>
          </a:xfrm>
        </p:spPr>
        <p:txBody>
          <a:bodyPr/>
          <a:lstStyle/>
          <a:p>
            <a:r>
              <a:rPr lang="en-US" dirty="0"/>
              <a:t>Adapters </a:t>
            </a:r>
            <a:r>
              <a:rPr lang="en-US" dirty="0" smtClean="0"/>
              <a:t>(3 </a:t>
            </a:r>
            <a:r>
              <a:rPr lang="en-US" dirty="0"/>
              <a:t>of 4)</a:t>
            </a:r>
          </a:p>
        </p:txBody>
      </p:sp>
      <p:sp>
        <p:nvSpPr>
          <p:cNvPr id="5" name="Content Placeholder 4"/>
          <p:cNvSpPr>
            <a:spLocks noGrp="1"/>
          </p:cNvSpPr>
          <p:nvPr>
            <p:ph sz="quarter" idx="11"/>
          </p:nvPr>
        </p:nvSpPr>
        <p:spPr>
          <a:xfrm>
            <a:off x="304800" y="1295400"/>
            <a:ext cx="8458200" cy="1219200"/>
          </a:xfrm>
        </p:spPr>
        <p:txBody>
          <a:bodyPr/>
          <a:lstStyle/>
          <a:p>
            <a:r>
              <a:rPr lang="en-US" dirty="0"/>
              <a:t>With </a:t>
            </a:r>
            <a:r>
              <a:rPr lang="en-US" b="1" dirty="0"/>
              <a:t>Plug and Play</a:t>
            </a:r>
            <a:r>
              <a:rPr lang="en-US" dirty="0"/>
              <a:t> technology, the computer automatically can recognize peripheral devices as you install them</a:t>
            </a:r>
          </a:p>
        </p:txBody>
      </p:sp>
      <p:pic>
        <p:nvPicPr>
          <p:cNvPr id="13314" name="Picture 2" descr="A photo shows a desktop motherboard isolated on a white background. The expansion slots, the sound card, and the video card are labe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626410"/>
            <a:ext cx="4766078" cy="278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2000" b="1" dirty="0"/>
              <a:t>Figure 6-16 </a:t>
            </a:r>
            <a:r>
              <a:rPr lang="en-US" sz="2000" dirty="0"/>
              <a:t>Cards inserted in expansion slots on </a:t>
            </a:r>
            <a:r>
              <a:rPr lang="en-US" sz="2000" dirty="0" smtClean="0"/>
              <a:t>a desktop </a:t>
            </a:r>
            <a:r>
              <a:rPr lang="en-US" sz="2000" dirty="0"/>
              <a:t>motherboard</a:t>
            </a:r>
            <a:r>
              <a:rPr lang="en-US" sz="2000" dirty="0" smtClean="0"/>
              <a:t>.</a:t>
            </a:r>
            <a:endParaRPr lang="en-US" sz="2000" dirty="0"/>
          </a:p>
        </p:txBody>
      </p:sp>
    </p:spTree>
    <p:extLst>
      <p:ext uri="{BB962C8B-B14F-4D97-AF65-F5344CB8AC3E}">
        <p14:creationId xmlns:p14="http://schemas.microsoft.com/office/powerpoint/2010/main" val="21420428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990600"/>
          </a:xfrm>
        </p:spPr>
        <p:txBody>
          <a:bodyPr/>
          <a:lstStyle/>
          <a:p>
            <a:r>
              <a:rPr lang="en-US" dirty="0"/>
              <a:t>Adapters </a:t>
            </a:r>
            <a:r>
              <a:rPr lang="en-US" dirty="0" smtClean="0"/>
              <a:t>(4 </a:t>
            </a:r>
            <a:r>
              <a:rPr lang="en-US" dirty="0"/>
              <a:t>of 4)</a:t>
            </a:r>
          </a:p>
        </p:txBody>
      </p:sp>
      <p:sp>
        <p:nvSpPr>
          <p:cNvPr id="5" name="Content Placeholder 4"/>
          <p:cNvSpPr>
            <a:spLocks noGrp="1"/>
          </p:cNvSpPr>
          <p:nvPr>
            <p:ph sz="quarter" idx="11"/>
          </p:nvPr>
        </p:nvSpPr>
        <p:spPr>
          <a:xfrm>
            <a:off x="381000" y="1104900"/>
            <a:ext cx="8458200" cy="1257300"/>
          </a:xfrm>
        </p:spPr>
        <p:txBody>
          <a:bodyPr/>
          <a:lstStyle/>
          <a:p>
            <a:r>
              <a:rPr lang="en-US" dirty="0"/>
              <a:t>A </a:t>
            </a:r>
            <a:r>
              <a:rPr lang="en-US" b="1" dirty="0"/>
              <a:t>USB adapter </a:t>
            </a:r>
            <a:r>
              <a:rPr lang="en-US" dirty="0"/>
              <a:t>enhances functions of a mobile computer and/or provides connections to peripheral devices</a:t>
            </a:r>
          </a:p>
        </p:txBody>
      </p:sp>
      <p:pic>
        <p:nvPicPr>
          <p:cNvPr id="14338" name="Picture 2" descr="A photo shows an USB adapter inserted into a USB port on a computer. The USB adapter is shown in close-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931" y="2438400"/>
            <a:ext cx="2750138" cy="307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19169" y="5562600"/>
            <a:ext cx="8032638" cy="665176"/>
          </a:xfrm>
        </p:spPr>
        <p:txBody>
          <a:bodyPr/>
          <a:lstStyle/>
          <a:p>
            <a:r>
              <a:rPr lang="en-US" sz="2000" b="1" dirty="0"/>
              <a:t>Figure 6-17 </a:t>
            </a:r>
            <a:r>
              <a:rPr lang="en-US" sz="2000" dirty="0"/>
              <a:t>A USB adapter inserts into a USB port on </a:t>
            </a:r>
            <a:r>
              <a:rPr lang="en-US" sz="2000" dirty="0" smtClean="0"/>
              <a:t>a computer </a:t>
            </a:r>
            <a:r>
              <a:rPr lang="en-US" sz="2000" dirty="0"/>
              <a:t>or mobile device</a:t>
            </a:r>
            <a:r>
              <a:rPr lang="en-US" sz="2000" dirty="0" smtClean="0"/>
              <a:t>.</a:t>
            </a:r>
            <a:endParaRPr lang="en-US" sz="2000" dirty="0"/>
          </a:p>
        </p:txBody>
      </p:sp>
    </p:spTree>
    <p:extLst>
      <p:ext uri="{BB962C8B-B14F-4D97-AF65-F5344CB8AC3E}">
        <p14:creationId xmlns:p14="http://schemas.microsoft.com/office/powerpoint/2010/main" val="68636771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Buses (1 of 3)</a:t>
            </a:r>
            <a:endParaRPr lang="en-US" dirty="0"/>
          </a:p>
        </p:txBody>
      </p:sp>
      <p:sp>
        <p:nvSpPr>
          <p:cNvPr id="7" name="Content Placeholder 6"/>
          <p:cNvSpPr>
            <a:spLocks noGrp="1"/>
          </p:cNvSpPr>
          <p:nvPr>
            <p:ph idx="1"/>
          </p:nvPr>
        </p:nvSpPr>
        <p:spPr/>
        <p:txBody>
          <a:bodyPr/>
          <a:lstStyle/>
          <a:p>
            <a:r>
              <a:rPr lang="en-US" dirty="0"/>
              <a:t>A </a:t>
            </a:r>
            <a:r>
              <a:rPr lang="en-US" b="1" dirty="0"/>
              <a:t>bus</a:t>
            </a:r>
            <a:r>
              <a:rPr lang="en-US" dirty="0"/>
              <a:t> allows the various devices both inside and attached to the system unit to communicate with one another</a:t>
            </a:r>
          </a:p>
          <a:p>
            <a:pPr lvl="1"/>
            <a:r>
              <a:rPr lang="en-US" dirty="0"/>
              <a:t>Data bus</a:t>
            </a:r>
          </a:p>
          <a:p>
            <a:pPr lvl="1"/>
            <a:r>
              <a:rPr lang="en-US" dirty="0"/>
              <a:t>Address bus</a:t>
            </a:r>
          </a:p>
          <a:p>
            <a:r>
              <a:rPr lang="en-US" b="1" dirty="0"/>
              <a:t>Word size</a:t>
            </a:r>
            <a:r>
              <a:rPr lang="en-US" dirty="0"/>
              <a:t> is the number of bits the processor can interpret and execute at a given time</a:t>
            </a:r>
            <a:endParaRPr lang="en-US" b="1" dirty="0"/>
          </a:p>
        </p:txBody>
      </p:sp>
    </p:spTree>
    <p:extLst>
      <p:ext uri="{BB962C8B-B14F-4D97-AF65-F5344CB8AC3E}">
        <p14:creationId xmlns:p14="http://schemas.microsoft.com/office/powerpoint/2010/main" val="1213467334"/>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76200"/>
            <a:ext cx="8610600" cy="1143000"/>
          </a:xfrm>
        </p:spPr>
        <p:txBody>
          <a:bodyPr/>
          <a:lstStyle/>
          <a:p>
            <a:r>
              <a:rPr lang="en-US" dirty="0"/>
              <a:t>Buses </a:t>
            </a:r>
            <a:r>
              <a:rPr lang="en-US" dirty="0" smtClean="0"/>
              <a:t>(2 </a:t>
            </a:r>
            <a:r>
              <a:rPr lang="en-US" dirty="0"/>
              <a:t>of 3)</a:t>
            </a:r>
          </a:p>
        </p:txBody>
      </p:sp>
      <p:pic>
        <p:nvPicPr>
          <p:cNvPr id="15362" name="Picture 2" descr="An illustration shows a processor connected to a memory chip, through a virtual path labeled as “b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84" y="1449386"/>
            <a:ext cx="3116232" cy="331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457200" y="4876800"/>
            <a:ext cx="8305800" cy="1295400"/>
          </a:xfrm>
        </p:spPr>
        <p:txBody>
          <a:bodyPr/>
          <a:lstStyle/>
          <a:p>
            <a:pPr marL="0" indent="0">
              <a:buNone/>
            </a:pPr>
            <a:r>
              <a:rPr lang="en-US" sz="2000" b="1" dirty="0"/>
              <a:t>Figure 6-18 </a:t>
            </a:r>
            <a:r>
              <a:rPr lang="en-US" sz="2000" dirty="0"/>
              <a:t>Just as vehicles travel on a </a:t>
            </a:r>
            <a:r>
              <a:rPr lang="en-US" sz="2000" dirty="0" smtClean="0"/>
              <a:t>highway, bits </a:t>
            </a:r>
            <a:r>
              <a:rPr lang="en-US" sz="2000" dirty="0"/>
              <a:t>travel on a bus. Buses </a:t>
            </a:r>
            <a:r>
              <a:rPr lang="en-US" sz="2000" dirty="0" smtClean="0"/>
              <a:t>are used </a:t>
            </a:r>
            <a:r>
              <a:rPr lang="en-US" sz="2000" dirty="0"/>
              <a:t>to transfer bits from input devices to </a:t>
            </a:r>
            <a:r>
              <a:rPr lang="en-US" sz="2000" dirty="0" smtClean="0"/>
              <a:t>memory, from </a:t>
            </a:r>
            <a:r>
              <a:rPr lang="en-US" sz="2000" dirty="0"/>
              <a:t>memory to the </a:t>
            </a:r>
            <a:r>
              <a:rPr lang="en-US" sz="2000" dirty="0" smtClean="0"/>
              <a:t>processor, from </a:t>
            </a:r>
            <a:r>
              <a:rPr lang="en-US" sz="2000" dirty="0"/>
              <a:t>the processor to memory, and from memory </a:t>
            </a:r>
            <a:r>
              <a:rPr lang="en-US" sz="2000" dirty="0" smtClean="0"/>
              <a:t>to output </a:t>
            </a:r>
            <a:r>
              <a:rPr lang="en-US" sz="2000" dirty="0"/>
              <a:t>or storage devices</a:t>
            </a:r>
            <a:r>
              <a:rPr lang="en-US" sz="2000" dirty="0" smtClean="0"/>
              <a:t>.</a:t>
            </a:r>
            <a:endParaRPr lang="en-US" sz="2000" dirty="0"/>
          </a:p>
        </p:txBody>
      </p:sp>
    </p:spTree>
    <p:extLst>
      <p:ext uri="{BB962C8B-B14F-4D97-AF65-F5344CB8AC3E}">
        <p14:creationId xmlns:p14="http://schemas.microsoft.com/office/powerpoint/2010/main" val="231168566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Buses </a:t>
            </a:r>
            <a:r>
              <a:rPr lang="en-US" dirty="0" smtClean="0"/>
              <a:t>(3 </a:t>
            </a:r>
            <a:r>
              <a:rPr lang="en-US" dirty="0"/>
              <a:t>of 3)</a:t>
            </a:r>
          </a:p>
        </p:txBody>
      </p:sp>
      <p:sp>
        <p:nvSpPr>
          <p:cNvPr id="7" name="Content Placeholder 6"/>
          <p:cNvSpPr>
            <a:spLocks noGrp="1"/>
          </p:cNvSpPr>
          <p:nvPr>
            <p:ph idx="1"/>
          </p:nvPr>
        </p:nvSpPr>
        <p:spPr/>
        <p:txBody>
          <a:bodyPr/>
          <a:lstStyle/>
          <a:p>
            <a:r>
              <a:rPr lang="en-US" dirty="0"/>
              <a:t>A computer </a:t>
            </a:r>
            <a:r>
              <a:rPr lang="en-US" dirty="0" smtClean="0"/>
              <a:t>might </a:t>
            </a:r>
            <a:r>
              <a:rPr lang="en-US" dirty="0"/>
              <a:t>have these three types of buses</a:t>
            </a:r>
            <a:r>
              <a:rPr lang="en-US" dirty="0" smtClean="0"/>
              <a:t>:</a:t>
            </a:r>
          </a:p>
          <a:p>
            <a:pPr lvl="1"/>
            <a:r>
              <a:rPr lang="en-US" dirty="0"/>
              <a:t>System bus</a:t>
            </a:r>
          </a:p>
          <a:p>
            <a:pPr lvl="1"/>
            <a:r>
              <a:rPr lang="en-US" dirty="0"/>
              <a:t>Backside bus</a:t>
            </a:r>
          </a:p>
          <a:p>
            <a:pPr lvl="1"/>
            <a:r>
              <a:rPr lang="en-US" dirty="0"/>
              <a:t>Expansion </a:t>
            </a:r>
            <a:r>
              <a:rPr lang="en-US" dirty="0" smtClean="0"/>
              <a:t>bus</a:t>
            </a:r>
            <a:endParaRPr lang="en-US" dirty="0"/>
          </a:p>
        </p:txBody>
      </p:sp>
    </p:spTree>
    <p:extLst>
      <p:ext uri="{BB962C8B-B14F-4D97-AF65-F5344CB8AC3E}">
        <p14:creationId xmlns:p14="http://schemas.microsoft.com/office/powerpoint/2010/main" val="1590803336"/>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2125"/>
            <a:ext cx="8610600" cy="858753"/>
          </a:xfrm>
        </p:spPr>
        <p:txBody>
          <a:bodyPr/>
          <a:lstStyle/>
          <a:p>
            <a:r>
              <a:rPr lang="en-US" dirty="0"/>
              <a:t>Power Supply and </a:t>
            </a:r>
            <a:r>
              <a:rPr lang="en-US" dirty="0" smtClean="0"/>
              <a:t>Batteries (1 of 2)</a:t>
            </a:r>
            <a:endParaRPr lang="en-US" dirty="0"/>
          </a:p>
        </p:txBody>
      </p:sp>
      <p:sp>
        <p:nvSpPr>
          <p:cNvPr id="6" name="Content Placeholder 5"/>
          <p:cNvSpPr>
            <a:spLocks noGrp="1"/>
          </p:cNvSpPr>
          <p:nvPr>
            <p:ph sz="quarter" idx="11"/>
          </p:nvPr>
        </p:nvSpPr>
        <p:spPr>
          <a:xfrm>
            <a:off x="457200" y="1295400"/>
            <a:ext cx="8305800" cy="838200"/>
          </a:xfrm>
        </p:spPr>
        <p:txBody>
          <a:bodyPr/>
          <a:lstStyle/>
          <a:p>
            <a:r>
              <a:rPr lang="en-US" sz="2400" dirty="0"/>
              <a:t>The </a:t>
            </a:r>
            <a:r>
              <a:rPr lang="en-US" sz="2400" b="1" dirty="0"/>
              <a:t>power supply</a:t>
            </a:r>
            <a:r>
              <a:rPr lang="en-US" sz="2400" dirty="0"/>
              <a:t> or laptop AC adapter converts the wall outlet AC power into DC power</a:t>
            </a:r>
          </a:p>
        </p:txBody>
      </p:sp>
      <p:pic>
        <p:nvPicPr>
          <p:cNvPr id="16386" name="Picture 2" descr="A photo shows a desktop power supply and a laptop AC adapter. Both equipment are labe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4" y="2388177"/>
            <a:ext cx="7498773" cy="302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2000" b="1" dirty="0"/>
              <a:t>Figure 6-19 </a:t>
            </a:r>
            <a:r>
              <a:rPr lang="en-US" sz="2000" dirty="0"/>
              <a:t>Examples of desktop power supply and laptop AC adapter</a:t>
            </a:r>
            <a:r>
              <a:rPr lang="en-US" sz="2000" dirty="0" smtClean="0"/>
              <a:t>.</a:t>
            </a:r>
            <a:endParaRPr lang="en-US" sz="2000" dirty="0"/>
          </a:p>
        </p:txBody>
      </p:sp>
    </p:spTree>
    <p:extLst>
      <p:ext uri="{BB962C8B-B14F-4D97-AF65-F5344CB8AC3E}">
        <p14:creationId xmlns:p14="http://schemas.microsoft.com/office/powerpoint/2010/main" val="186816894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2172"/>
            <a:ext cx="8610600" cy="944628"/>
          </a:xfrm>
        </p:spPr>
        <p:txBody>
          <a:bodyPr/>
          <a:lstStyle/>
          <a:p>
            <a:r>
              <a:rPr lang="en-US" dirty="0"/>
              <a:t>Power Supply and Batteries </a:t>
            </a:r>
            <a:r>
              <a:rPr lang="en-US" dirty="0" smtClean="0"/>
              <a:t>(2 </a:t>
            </a:r>
            <a:r>
              <a:rPr lang="en-US" dirty="0"/>
              <a:t>of 2)</a:t>
            </a:r>
          </a:p>
        </p:txBody>
      </p:sp>
      <p:sp>
        <p:nvSpPr>
          <p:cNvPr id="5" name="Content Placeholder 4"/>
          <p:cNvSpPr>
            <a:spLocks noGrp="1"/>
          </p:cNvSpPr>
          <p:nvPr>
            <p:ph sz="quarter" idx="11"/>
          </p:nvPr>
        </p:nvSpPr>
        <p:spPr>
          <a:xfrm>
            <a:off x="457200" y="1295400"/>
            <a:ext cx="8305800" cy="1219200"/>
          </a:xfrm>
        </p:spPr>
        <p:txBody>
          <a:bodyPr/>
          <a:lstStyle/>
          <a:p>
            <a:r>
              <a:rPr lang="en-US" sz="2400" dirty="0"/>
              <a:t>Mobile computers and devices can run using either a power supply or batteries</a:t>
            </a:r>
          </a:p>
          <a:p>
            <a:r>
              <a:rPr lang="en-US" sz="2400" dirty="0"/>
              <a:t>Batteries typically are rechargeable lithium-ion batteries</a:t>
            </a:r>
          </a:p>
        </p:txBody>
      </p:sp>
      <p:pic>
        <p:nvPicPr>
          <p:cNvPr id="17410" name="Picture 2" descr="An illustration shows two images. The first photo shows the rear-side view of a laptop with the battery panel removed; a callout reading, “laptop battery,” points toward the battery. The second photo shows the rear-side of a mobile phone with the battery panel removed; a callout reading, “smartphone battery,” points toward the batt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34" y="2829791"/>
            <a:ext cx="7316932" cy="258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2000" b="1" dirty="0"/>
              <a:t>Figure 6-20 </a:t>
            </a:r>
            <a:r>
              <a:rPr lang="en-US" sz="2000" dirty="0"/>
              <a:t>Rechargeable batteries for mobile computers and devices</a:t>
            </a:r>
            <a:r>
              <a:rPr lang="en-US" sz="2000" dirty="0" smtClean="0"/>
              <a:t>.</a:t>
            </a:r>
            <a:endParaRPr lang="en-US" sz="2000" dirty="0"/>
          </a:p>
        </p:txBody>
      </p:sp>
    </p:spTree>
    <p:extLst>
      <p:ext uri="{BB962C8B-B14F-4D97-AF65-F5344CB8AC3E}">
        <p14:creationId xmlns:p14="http://schemas.microsoft.com/office/powerpoint/2010/main" val="323137907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76200"/>
            <a:ext cx="8610600" cy="1143000"/>
          </a:xfrm>
        </p:spPr>
        <p:txBody>
          <a:bodyPr/>
          <a:lstStyle/>
          <a:p>
            <a:r>
              <a:rPr lang="en-US" dirty="0"/>
              <a:t>Inside the </a:t>
            </a:r>
            <a:r>
              <a:rPr lang="en-US" dirty="0" smtClean="0"/>
              <a:t>Case (1 of 3)</a:t>
            </a:r>
            <a:endParaRPr lang="en-US" dirty="0"/>
          </a:p>
        </p:txBody>
      </p:sp>
      <p:sp>
        <p:nvSpPr>
          <p:cNvPr id="7" name="Content Placeholder 6"/>
          <p:cNvSpPr>
            <a:spLocks noGrp="1"/>
          </p:cNvSpPr>
          <p:nvPr>
            <p:ph sz="quarter" idx="11"/>
          </p:nvPr>
        </p:nvSpPr>
        <p:spPr>
          <a:xfrm>
            <a:off x="195942" y="1371600"/>
            <a:ext cx="8763000" cy="821155"/>
          </a:xfrm>
        </p:spPr>
        <p:txBody>
          <a:bodyPr/>
          <a:lstStyle/>
          <a:p>
            <a:r>
              <a:rPr lang="en-US" sz="2400" dirty="0"/>
              <a:t>The case contains and protects the electronics of the computer or mobile device from damage</a:t>
            </a:r>
          </a:p>
        </p:txBody>
      </p:sp>
      <p:pic>
        <p:nvPicPr>
          <p:cNvPr id="1026" name="Picture 2" descr="&quot;An illustration shows photos of the Cases for computers and mobile devices as follows: &#10;A desktop computer, a callout reading “desktop tower case” points toward the CPU; &#10;A Mac book, a callout reading “all-in-one desktop case” points toward the monitor casing; &#10;A Laptop, a callout reading “laptop case” points toward the palmrest casing; &#10;A Tablet, a callout reading “Slate tablet case” points toward the casing; &#10;A Convertible laptop, a callout reading “convertible tablet case” points toward the palmrest casing;&#10;A Video Game console, a callout reading “game console case” points toward the casing of the unit; &#10;A Smartphone, a callout reading “smartphone case” points toward the metal casing of the phone; &#10;A Smart watch, a callout reading “wearable device case” points toward the strap of the watch; &#10;A digital camera, a callout reading “digital camera case” points toward the metal casing of the camera; &#10;A portable gaming device, a callout reading “handheld game device case” points toward the outer casing the conso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901" y="2387390"/>
            <a:ext cx="3306198" cy="302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155698" y="5562600"/>
            <a:ext cx="8835902" cy="665176"/>
          </a:xfrm>
        </p:spPr>
        <p:txBody>
          <a:bodyPr/>
          <a:lstStyle/>
          <a:p>
            <a:r>
              <a:rPr lang="en-US" sz="2000" b="1" dirty="0"/>
              <a:t>Figure 6-1 </a:t>
            </a:r>
            <a:r>
              <a:rPr lang="en-US" sz="2000" dirty="0"/>
              <a:t>Cases for computers and mobile devices are available in a variety of shapes and sizes</a:t>
            </a:r>
          </a:p>
        </p:txBody>
      </p:sp>
    </p:spTree>
    <p:extLst>
      <p:ext uri="{BB962C8B-B14F-4D97-AF65-F5344CB8AC3E}">
        <p14:creationId xmlns:p14="http://schemas.microsoft.com/office/powerpoint/2010/main" val="3065500670"/>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Summary</a:t>
            </a:r>
          </a:p>
        </p:txBody>
      </p:sp>
      <p:sp>
        <p:nvSpPr>
          <p:cNvPr id="7" name="Content Placeholder 6"/>
          <p:cNvSpPr>
            <a:spLocks noGrp="1"/>
          </p:cNvSpPr>
          <p:nvPr>
            <p:ph idx="1"/>
          </p:nvPr>
        </p:nvSpPr>
        <p:spPr/>
        <p:txBody>
          <a:bodyPr/>
          <a:lstStyle/>
          <a:p>
            <a:pPr lvl="0"/>
            <a:r>
              <a:rPr lang="en-US" dirty="0"/>
              <a:t>Various components inside computers and mobile devices</a:t>
            </a:r>
          </a:p>
          <a:p>
            <a:pPr lvl="0"/>
            <a:r>
              <a:rPr lang="en-US" dirty="0"/>
              <a:t>Types of processors, steps in a machine cycle, and processor cooling methods</a:t>
            </a:r>
          </a:p>
          <a:p>
            <a:pPr lvl="0"/>
            <a:r>
              <a:rPr lang="en-US" dirty="0"/>
              <a:t>Advantages and services of cloud computing</a:t>
            </a:r>
          </a:p>
          <a:p>
            <a:pPr lvl="0"/>
            <a:r>
              <a:rPr lang="en-US" dirty="0"/>
              <a:t>How memory stores data and various types of memory</a:t>
            </a:r>
          </a:p>
          <a:p>
            <a:pPr lvl="0"/>
            <a:r>
              <a:rPr lang="en-US" dirty="0"/>
              <a:t>Adapters, buses, power supplies and batteries</a:t>
            </a:r>
          </a:p>
          <a:p>
            <a:pPr lvl="0"/>
            <a:r>
              <a:rPr lang="en-US" dirty="0"/>
              <a:t>Ways to care for computers and mobile devices</a:t>
            </a:r>
          </a:p>
        </p:txBody>
      </p:sp>
    </p:spTree>
    <p:extLst>
      <p:ext uri="{BB962C8B-B14F-4D97-AF65-F5344CB8AC3E}">
        <p14:creationId xmlns:p14="http://schemas.microsoft.com/office/powerpoint/2010/main" val="182152978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1143000"/>
          </a:xfrm>
        </p:spPr>
        <p:txBody>
          <a:bodyPr/>
          <a:lstStyle/>
          <a:p>
            <a:r>
              <a:rPr lang="en-US" dirty="0"/>
              <a:t>Inside the Case </a:t>
            </a:r>
            <a:r>
              <a:rPr lang="en-US" dirty="0" smtClean="0"/>
              <a:t>(2 </a:t>
            </a:r>
            <a:r>
              <a:rPr lang="en-US" dirty="0"/>
              <a:t>of </a:t>
            </a:r>
            <a:r>
              <a:rPr lang="en-US" dirty="0" smtClean="0"/>
              <a:t>3)</a:t>
            </a:r>
            <a:endParaRPr lang="en-US" dirty="0"/>
          </a:p>
        </p:txBody>
      </p:sp>
      <p:pic>
        <p:nvPicPr>
          <p:cNvPr id="2050" name="Picture 2" descr="An illustration shows the shows typical components in a higher-end desktop and laptop. The following parts of a desktop are shown as photos: power supply fan, sound card, hard disk, processor, heat sink and fan, and memory module. The photos of the laptop parts exposed are as follows: battery, integrated sound ports and circuitry, processor, heat sink and fan, and memory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839" y="1536595"/>
            <a:ext cx="4896323" cy="341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1"/>
          </p:nvPr>
        </p:nvSpPr>
        <p:spPr>
          <a:xfrm>
            <a:off x="304800" y="5181600"/>
            <a:ext cx="8534400" cy="1004080"/>
          </a:xfrm>
        </p:spPr>
        <p:txBody>
          <a:bodyPr/>
          <a:lstStyle/>
          <a:p>
            <a:pPr marL="0" indent="0">
              <a:buNone/>
            </a:pPr>
            <a:r>
              <a:rPr lang="en-US" sz="2000" b="1" dirty="0"/>
              <a:t>Figure 6-2 </a:t>
            </a:r>
            <a:r>
              <a:rPr lang="en-US" sz="2000" dirty="0"/>
              <a:t>This figure shows typical components in a higher-end desktop and laptop. Many basic desktops have integrated video and sound capability, similar to the laptop image shown here.</a:t>
            </a:r>
          </a:p>
        </p:txBody>
      </p:sp>
    </p:spTree>
    <p:extLst>
      <p:ext uri="{BB962C8B-B14F-4D97-AF65-F5344CB8AC3E}">
        <p14:creationId xmlns:p14="http://schemas.microsoft.com/office/powerpoint/2010/main" val="159922340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Inside the Case </a:t>
            </a:r>
            <a:r>
              <a:rPr lang="en-US" dirty="0" smtClean="0"/>
              <a:t>(3 </a:t>
            </a:r>
            <a:r>
              <a:rPr lang="en-US" dirty="0"/>
              <a:t>of </a:t>
            </a:r>
            <a:r>
              <a:rPr lang="en-US" dirty="0" smtClean="0"/>
              <a:t>3)</a:t>
            </a:r>
            <a:endParaRPr lang="en-US" dirty="0"/>
          </a:p>
        </p:txBody>
      </p:sp>
      <p:sp>
        <p:nvSpPr>
          <p:cNvPr id="7" name="Content Placeholder 6"/>
          <p:cNvSpPr>
            <a:spLocks noGrp="1"/>
          </p:cNvSpPr>
          <p:nvPr>
            <p:ph idx="1"/>
          </p:nvPr>
        </p:nvSpPr>
        <p:spPr>
          <a:xfrm>
            <a:off x="45720" y="1219200"/>
            <a:ext cx="8945880" cy="1295401"/>
          </a:xfrm>
        </p:spPr>
        <p:txBody>
          <a:bodyPr/>
          <a:lstStyle/>
          <a:p>
            <a:pPr marL="358775" indent="-358775"/>
            <a:r>
              <a:rPr lang="en-US" spc="-40" dirty="0"/>
              <a:t>The </a:t>
            </a:r>
            <a:r>
              <a:rPr lang="en-US" b="1" spc="-40" dirty="0"/>
              <a:t>motherboard</a:t>
            </a:r>
            <a:r>
              <a:rPr lang="en-US" spc="-40" dirty="0"/>
              <a:t> is the main circuit board of the computer</a:t>
            </a:r>
          </a:p>
          <a:p>
            <a:pPr marL="717550" lvl="1" indent="-358775">
              <a:lnSpc>
                <a:spcPct val="90000"/>
              </a:lnSpc>
            </a:pPr>
            <a:r>
              <a:rPr lang="en-US" spc="-30" dirty="0"/>
              <a:t>A computer </a:t>
            </a:r>
            <a:r>
              <a:rPr lang="en-US" b="1" spc="-30" dirty="0"/>
              <a:t>chip</a:t>
            </a:r>
            <a:r>
              <a:rPr lang="en-US" spc="-30" dirty="0"/>
              <a:t> is a small piece of semiconducting material, usually silicon, on which integrated circuits are etched</a:t>
            </a:r>
          </a:p>
        </p:txBody>
      </p:sp>
      <p:pic>
        <p:nvPicPr>
          <p:cNvPr id="4" name="Picture 2" descr="&quot;An illustration shows a desktop motherboard (without a CPU cooler) and laptop motherboard with the following parts labeled: &#10;Desktop motherboard: slots for memory modules at the top right corner, slot for processor chip at the center of the board, CMOS battery below the slot for processor chip, slots for adapter cards - on the left of CMOS battery, and ports to connect peripheral devices are on the top left corner.&#10;Laptop motherboard: slot for memory modules in the lower right corner, slot for processor chip in the center of the board, ports to connect peripheral devices are on the top left corn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38400"/>
            <a:ext cx="613824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6"/>
          <p:cNvSpPr txBox="1">
            <a:spLocks/>
          </p:cNvSpPr>
          <p:nvPr/>
        </p:nvSpPr>
        <p:spPr>
          <a:xfrm>
            <a:off x="533400" y="5867400"/>
            <a:ext cx="8077200" cy="304800"/>
          </a:xfrm>
          <a:prstGeom prst="rect">
            <a:avLst/>
          </a:prstGeom>
        </p:spPr>
        <p:txBody>
          <a:bodyPr/>
          <a:lstStyle>
            <a:lvl1pPr marL="342900" indent="-3429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742950" indent="-28575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057400" indent="-2286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600" b="1" smtClean="0"/>
              <a:t>Figure 6-3 </a:t>
            </a:r>
            <a:r>
              <a:rPr lang="en-US" sz="1600" smtClean="0"/>
              <a:t>A desktop motherboard and a laptop motherboard.</a:t>
            </a:r>
            <a:endParaRPr lang="en-US" sz="1600" dirty="0"/>
          </a:p>
        </p:txBody>
      </p:sp>
    </p:spTree>
    <p:extLst>
      <p:ext uri="{BB962C8B-B14F-4D97-AF65-F5344CB8AC3E}">
        <p14:creationId xmlns:p14="http://schemas.microsoft.com/office/powerpoint/2010/main" val="383032788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Processors (1 of 9)</a:t>
            </a:r>
            <a:endParaRPr lang="en-US" dirty="0"/>
          </a:p>
        </p:txBody>
      </p:sp>
      <p:sp>
        <p:nvSpPr>
          <p:cNvPr id="7" name="Content Placeholder 6"/>
          <p:cNvSpPr>
            <a:spLocks noGrp="1"/>
          </p:cNvSpPr>
          <p:nvPr>
            <p:ph idx="1"/>
          </p:nvPr>
        </p:nvSpPr>
        <p:spPr/>
        <p:txBody>
          <a:bodyPr/>
          <a:lstStyle/>
          <a:p>
            <a:r>
              <a:rPr lang="en-US" sz="2800" dirty="0"/>
              <a:t>The </a:t>
            </a:r>
            <a:r>
              <a:rPr lang="en-US" sz="2800" b="1" dirty="0"/>
              <a:t>processor</a:t>
            </a:r>
            <a:r>
              <a:rPr lang="en-US" sz="2800" dirty="0"/>
              <a:t>, also called the </a:t>
            </a:r>
            <a:r>
              <a:rPr lang="en-US" sz="2800" b="1" dirty="0" smtClean="0"/>
              <a:t>central processing </a:t>
            </a:r>
            <a:r>
              <a:rPr lang="en-US" sz="2800" b="1" dirty="0"/>
              <a:t>unit </a:t>
            </a:r>
            <a:r>
              <a:rPr lang="en-US" sz="2800" dirty="0"/>
              <a:t>(</a:t>
            </a:r>
            <a:r>
              <a:rPr lang="en-US" sz="2800" b="1" dirty="0"/>
              <a:t>CPU</a:t>
            </a:r>
            <a:r>
              <a:rPr lang="en-US" sz="2800" dirty="0"/>
              <a:t>), interprets and carries out the basic instructions that operate a computer</a:t>
            </a:r>
          </a:p>
          <a:p>
            <a:r>
              <a:rPr lang="en-US" sz="2800" dirty="0"/>
              <a:t>A </a:t>
            </a:r>
            <a:r>
              <a:rPr lang="en-US" sz="2800" b="1" dirty="0"/>
              <a:t>multi-core processor </a:t>
            </a:r>
            <a:r>
              <a:rPr lang="en-US" sz="2800" dirty="0"/>
              <a:t>is a single chip with two or more separate processor </a:t>
            </a:r>
            <a:r>
              <a:rPr lang="en-US" sz="2800" dirty="0" smtClean="0"/>
              <a:t>cores</a:t>
            </a:r>
          </a:p>
          <a:p>
            <a:r>
              <a:rPr lang="en-US" sz="2800" dirty="0" smtClean="0"/>
              <a:t>Processors </a:t>
            </a:r>
            <a:r>
              <a:rPr lang="en-US" sz="2800" dirty="0"/>
              <a:t>contain a control unit and an arithmetic logic unit (ALU)</a:t>
            </a:r>
          </a:p>
        </p:txBody>
      </p:sp>
    </p:spTree>
    <p:extLst>
      <p:ext uri="{BB962C8B-B14F-4D97-AF65-F5344CB8AC3E}">
        <p14:creationId xmlns:p14="http://schemas.microsoft.com/office/powerpoint/2010/main" val="300615445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88901"/>
            <a:ext cx="8610600" cy="1143000"/>
          </a:xfrm>
        </p:spPr>
        <p:txBody>
          <a:bodyPr/>
          <a:lstStyle/>
          <a:p>
            <a:r>
              <a:rPr lang="en-US" dirty="0"/>
              <a:t>Processors </a:t>
            </a:r>
            <a:r>
              <a:rPr lang="en-US" dirty="0" smtClean="0"/>
              <a:t>(2 </a:t>
            </a:r>
            <a:r>
              <a:rPr lang="en-US" dirty="0"/>
              <a:t>of 9)</a:t>
            </a:r>
          </a:p>
        </p:txBody>
      </p:sp>
      <p:pic>
        <p:nvPicPr>
          <p:cNvPr id="2050" name="Picture 2" descr="An illustration shows the communication between devices connected to the computer and the processor to carry out a task. The processer comprises of a control unit and an Arithmetic Logic Unit (ALU).  The figure shows a two-way arrow titled, “instructions data information,” flowing between memory and processor, and memory and storage devices. The data from input devices is transferred to the memory; and the information from memory is transferred to output devic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650" y="1455701"/>
            <a:ext cx="3878700" cy="3649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457200" y="5268929"/>
            <a:ext cx="8305800" cy="903271"/>
          </a:xfrm>
        </p:spPr>
        <p:txBody>
          <a:bodyPr/>
          <a:lstStyle/>
          <a:p>
            <a:pPr marL="0" indent="0">
              <a:buNone/>
            </a:pPr>
            <a:r>
              <a:rPr lang="en-US" sz="2400" b="1" dirty="0"/>
              <a:t>Figure 6-4 </a:t>
            </a:r>
            <a:r>
              <a:rPr lang="en-US" sz="2400" dirty="0"/>
              <a:t>Most devices connected to the </a:t>
            </a:r>
            <a:r>
              <a:rPr lang="en-US" sz="2400" dirty="0" smtClean="0"/>
              <a:t>computer communicate </a:t>
            </a:r>
            <a:r>
              <a:rPr lang="en-US" sz="2400" dirty="0"/>
              <a:t>with </a:t>
            </a:r>
            <a:r>
              <a:rPr lang="en-US" sz="2400" dirty="0" smtClean="0"/>
              <a:t>the processor </a:t>
            </a:r>
            <a:r>
              <a:rPr lang="en-US" sz="2400" dirty="0"/>
              <a:t>to carry out a task</a:t>
            </a:r>
            <a:r>
              <a:rPr lang="en-US" sz="2400" dirty="0" smtClean="0"/>
              <a:t>.</a:t>
            </a:r>
            <a:endParaRPr lang="en-US" sz="2400" dirty="0"/>
          </a:p>
        </p:txBody>
      </p:sp>
    </p:spTree>
    <p:extLst>
      <p:ext uri="{BB962C8B-B14F-4D97-AF65-F5344CB8AC3E}">
        <p14:creationId xmlns:p14="http://schemas.microsoft.com/office/powerpoint/2010/main" val="350297021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Processors </a:t>
            </a:r>
            <a:r>
              <a:rPr lang="en-US" dirty="0" smtClean="0"/>
              <a:t>(3 </a:t>
            </a:r>
            <a:r>
              <a:rPr lang="en-US" dirty="0"/>
              <a:t>of 9)</a:t>
            </a:r>
          </a:p>
        </p:txBody>
      </p:sp>
      <p:sp>
        <p:nvSpPr>
          <p:cNvPr id="3" name="Content Placeholder 2"/>
          <p:cNvSpPr>
            <a:spLocks noGrp="1"/>
          </p:cNvSpPr>
          <p:nvPr>
            <p:ph idx="1"/>
          </p:nvPr>
        </p:nvSpPr>
        <p:spPr/>
        <p:txBody>
          <a:bodyPr/>
          <a:lstStyle/>
          <a:p>
            <a:r>
              <a:rPr lang="en-US" sz="2800" dirty="0"/>
              <a:t>The </a:t>
            </a:r>
            <a:r>
              <a:rPr lang="en-US" sz="2800" b="1" dirty="0"/>
              <a:t>control unit</a:t>
            </a:r>
            <a:r>
              <a:rPr lang="en-US" sz="2800" dirty="0"/>
              <a:t> is the component of the processor that directs and coordinates most of the operations in the computer</a:t>
            </a:r>
          </a:p>
          <a:p>
            <a:r>
              <a:rPr lang="en-US" sz="2800" dirty="0"/>
              <a:t>The </a:t>
            </a:r>
            <a:r>
              <a:rPr lang="en-US" sz="2800" b="1" dirty="0"/>
              <a:t>arithmetic logic unit</a:t>
            </a:r>
            <a:r>
              <a:rPr lang="en-US" sz="2800" dirty="0"/>
              <a:t> (ALU), another component of the processor, performs arithmetic, comparison, and other operations</a:t>
            </a:r>
          </a:p>
        </p:txBody>
      </p:sp>
    </p:spTree>
    <p:extLst>
      <p:ext uri="{BB962C8B-B14F-4D97-AF65-F5344CB8AC3E}">
        <p14:creationId xmlns:p14="http://schemas.microsoft.com/office/powerpoint/2010/main" val="4015661326"/>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1612</TotalTime>
  <Words>1796</Words>
  <Application>Microsoft Office PowerPoint</Application>
  <PresentationFormat>On-screen Show (4:3)</PresentationFormat>
  <Paragraphs>215</Paragraphs>
  <Slides>40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MS PGothic</vt:lpstr>
      <vt:lpstr>MS PGothic</vt:lpstr>
      <vt:lpstr>Arial</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Inside the Case (1 of 3)</vt:lpstr>
      <vt:lpstr>Inside the Case (2 of 3)</vt:lpstr>
      <vt:lpstr>Inside the Case (3 of 3)</vt:lpstr>
      <vt:lpstr>Processors (1 of 9)</vt:lpstr>
      <vt:lpstr>Processors (2 of 9)</vt:lpstr>
      <vt:lpstr>Processors (3 of 9)</vt:lpstr>
      <vt:lpstr>Processors (4 of 9)</vt:lpstr>
      <vt:lpstr>Processors (5 of 9)</vt:lpstr>
      <vt:lpstr>Processors (6 of 9)</vt:lpstr>
      <vt:lpstr>Processors (7 of 9)</vt:lpstr>
      <vt:lpstr>Processors (8 of 9)</vt:lpstr>
      <vt:lpstr>Processors (9 of 9)</vt:lpstr>
      <vt:lpstr>Cloud Computing</vt:lpstr>
      <vt:lpstr>Internet of Things (IoT)</vt:lpstr>
      <vt:lpstr>Data Representation (1 of 3)</vt:lpstr>
      <vt:lpstr>Data Representation (2 of 3)</vt:lpstr>
      <vt:lpstr>Data Representation (3 of 3)</vt:lpstr>
      <vt:lpstr>Memory (1 of 10)</vt:lpstr>
      <vt:lpstr>Memory (2 of 10)</vt:lpstr>
      <vt:lpstr>Memory (3 of 10)</vt:lpstr>
      <vt:lpstr>Memory (4 of 10)</vt:lpstr>
      <vt:lpstr>Memory (5 of 10)</vt:lpstr>
      <vt:lpstr>Memory (6 of 10)</vt:lpstr>
      <vt:lpstr>Memory (7 of 10)</vt:lpstr>
      <vt:lpstr>Memory (8 of 10)</vt:lpstr>
      <vt:lpstr>Memory (9 of 10)</vt:lpstr>
      <vt:lpstr>Memory (10 of 10)</vt:lpstr>
      <vt:lpstr>Adapters (1 of 4)</vt:lpstr>
      <vt:lpstr>Adapters (2 of 4)</vt:lpstr>
      <vt:lpstr>Adapters (3 of 4)</vt:lpstr>
      <vt:lpstr>Adapters (4 of 4)</vt:lpstr>
      <vt:lpstr>Buses (1 of 3)</vt:lpstr>
      <vt:lpstr>Buses (2 of 3)</vt:lpstr>
      <vt:lpstr>Buses (3 of 3)</vt:lpstr>
      <vt:lpstr>Power Supply and Batteries (1 of 2)</vt:lpstr>
      <vt:lpstr>Power Supply and Batteries (2 of 2)</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Computing Components: Processors, Memory, the Cloud, and More</dc:title>
  <dc:creator>Vermaat</dc:creator>
  <cp:lastModifiedBy>YIP LEE WAH</cp:lastModifiedBy>
  <cp:revision>303</cp:revision>
  <dcterms:created xsi:type="dcterms:W3CDTF">2017-04-26T06:01:50Z</dcterms:created>
  <dcterms:modified xsi:type="dcterms:W3CDTF">2018-10-08T04:36:44Z</dcterms:modified>
</cp:coreProperties>
</file>